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6" r:id="rId2"/>
    <p:sldId id="262" r:id="rId3"/>
    <p:sldId id="287" r:id="rId4"/>
    <p:sldId id="288" r:id="rId5"/>
    <p:sldId id="295" r:id="rId6"/>
    <p:sldId id="257" r:id="rId7"/>
    <p:sldId id="311" r:id="rId8"/>
    <p:sldId id="259" r:id="rId9"/>
    <p:sldId id="269" r:id="rId10"/>
    <p:sldId id="270" r:id="rId11"/>
    <p:sldId id="271" r:id="rId12"/>
    <p:sldId id="272" r:id="rId13"/>
    <p:sldId id="261" r:id="rId14"/>
    <p:sldId id="263" r:id="rId15"/>
    <p:sldId id="297" r:id="rId16"/>
    <p:sldId id="306" r:id="rId17"/>
    <p:sldId id="31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0ABD"/>
    <a:srgbClr val="669900"/>
    <a:srgbClr val="0000FF"/>
    <a:srgbClr val="FFFFCC"/>
    <a:srgbClr val="D2DDFC"/>
    <a:srgbClr val="D2D4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0" autoAdjust="0"/>
    <p:restoredTop sz="85009" autoAdjust="0"/>
  </p:normalViewPr>
  <p:slideViewPr>
    <p:cSldViewPr snapToGrid="0">
      <p:cViewPr>
        <p:scale>
          <a:sx n="80" d="100"/>
          <a:sy n="80" d="100"/>
        </p:scale>
        <p:origin x="-2514" y="-49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5C33F1-FD02-4BE2-BC40-B35529A8C0E9}" type="doc">
      <dgm:prSet loTypeId="urn:microsoft.com/office/officeart/2005/8/layout/hProcess9" loCatId="process" qsTypeId="urn:microsoft.com/office/officeart/2005/8/quickstyle/simple1" qsCatId="simple" csTypeId="urn:microsoft.com/office/officeart/2005/8/colors/accent1_2" csCatId="accent1" phldr="1"/>
      <dgm:spPr/>
    </dgm:pt>
    <dgm:pt modelId="{163B1B26-40DE-4253-B983-9479111376DD}">
      <dgm:prSet phldrT="[Text]" custT="1"/>
      <dgm:spPr/>
      <dgm:t>
        <a:bodyPr/>
        <a:lstStyle/>
        <a:p>
          <a:r>
            <a:rPr lang="en-AU" sz="1800" b="0" dirty="0" smtClean="0"/>
            <a:t>COLLECTION</a:t>
          </a:r>
          <a:endParaRPr lang="en-AU" sz="1800" b="0" dirty="0"/>
        </a:p>
      </dgm:t>
    </dgm:pt>
    <dgm:pt modelId="{407ACEE5-3314-4C4A-B72B-12E5E72DA286}" type="parTrans" cxnId="{E733CF8C-1D9D-465C-8E52-F59FD5ACC27E}">
      <dgm:prSet/>
      <dgm:spPr/>
      <dgm:t>
        <a:bodyPr/>
        <a:lstStyle/>
        <a:p>
          <a:endParaRPr lang="en-AU" b="0"/>
        </a:p>
      </dgm:t>
    </dgm:pt>
    <dgm:pt modelId="{567619BA-6A2A-4239-BE51-A1C879FD4550}" type="sibTrans" cxnId="{E733CF8C-1D9D-465C-8E52-F59FD5ACC27E}">
      <dgm:prSet/>
      <dgm:spPr/>
      <dgm:t>
        <a:bodyPr/>
        <a:lstStyle/>
        <a:p>
          <a:endParaRPr lang="en-AU" b="0"/>
        </a:p>
      </dgm:t>
    </dgm:pt>
    <dgm:pt modelId="{49CE1006-5265-4FF7-8509-FB6066DAAB9A}" type="pres">
      <dgm:prSet presAssocID="{785C33F1-FD02-4BE2-BC40-B35529A8C0E9}" presName="CompostProcess" presStyleCnt="0">
        <dgm:presLayoutVars>
          <dgm:dir/>
          <dgm:resizeHandles val="exact"/>
        </dgm:presLayoutVars>
      </dgm:prSet>
      <dgm:spPr/>
    </dgm:pt>
    <dgm:pt modelId="{B741E302-C24C-48F1-B2FE-BB9DDEA17D4A}" type="pres">
      <dgm:prSet presAssocID="{785C33F1-FD02-4BE2-BC40-B35529A8C0E9}" presName="arrow" presStyleLbl="bgShp" presStyleIdx="0" presStyleCnt="1"/>
      <dgm:spPr/>
    </dgm:pt>
    <dgm:pt modelId="{C3C98238-A7D2-4D66-AD8E-67DA2703375C}" type="pres">
      <dgm:prSet presAssocID="{785C33F1-FD02-4BE2-BC40-B35529A8C0E9}" presName="linearProcess" presStyleCnt="0"/>
      <dgm:spPr/>
    </dgm:pt>
    <dgm:pt modelId="{8FC937C7-BC44-40E9-B6B7-7AC6779FF9FD}" type="pres">
      <dgm:prSet presAssocID="{163B1B26-40DE-4253-B983-9479111376DD}" presName="textNode" presStyleLbl="node1" presStyleIdx="0" presStyleCnt="1" custAng="0" custScaleX="63375" custScaleY="94779" custLinFactX="-28645" custLinFactNeighborX="-100000" custLinFactNeighborY="-1406">
        <dgm:presLayoutVars>
          <dgm:bulletEnabled val="1"/>
        </dgm:presLayoutVars>
      </dgm:prSet>
      <dgm:spPr/>
      <dgm:t>
        <a:bodyPr/>
        <a:lstStyle/>
        <a:p>
          <a:endParaRPr lang="en-AU"/>
        </a:p>
      </dgm:t>
    </dgm:pt>
  </dgm:ptLst>
  <dgm:cxnLst>
    <dgm:cxn modelId="{DFF12183-B46E-44BE-ADDD-48BD4493F76D}" type="presOf" srcId="{163B1B26-40DE-4253-B983-9479111376DD}" destId="{8FC937C7-BC44-40E9-B6B7-7AC6779FF9FD}" srcOrd="0" destOrd="0" presId="urn:microsoft.com/office/officeart/2005/8/layout/hProcess9"/>
    <dgm:cxn modelId="{1BC29E2A-DB19-4F03-A672-D4F61BC48DEF}" type="presOf" srcId="{785C33F1-FD02-4BE2-BC40-B35529A8C0E9}" destId="{49CE1006-5265-4FF7-8509-FB6066DAAB9A}" srcOrd="0" destOrd="0" presId="urn:microsoft.com/office/officeart/2005/8/layout/hProcess9"/>
    <dgm:cxn modelId="{E733CF8C-1D9D-465C-8E52-F59FD5ACC27E}" srcId="{785C33F1-FD02-4BE2-BC40-B35529A8C0E9}" destId="{163B1B26-40DE-4253-B983-9479111376DD}" srcOrd="0" destOrd="0" parTransId="{407ACEE5-3314-4C4A-B72B-12E5E72DA286}" sibTransId="{567619BA-6A2A-4239-BE51-A1C879FD4550}"/>
    <dgm:cxn modelId="{540EB51F-A81E-48F0-BE24-F5A44218BC67}" type="presParOf" srcId="{49CE1006-5265-4FF7-8509-FB6066DAAB9A}" destId="{B741E302-C24C-48F1-B2FE-BB9DDEA17D4A}" srcOrd="0" destOrd="0" presId="urn:microsoft.com/office/officeart/2005/8/layout/hProcess9"/>
    <dgm:cxn modelId="{92D3A41F-4D13-4A64-8518-599E513DA6CD}" type="presParOf" srcId="{49CE1006-5265-4FF7-8509-FB6066DAAB9A}" destId="{C3C98238-A7D2-4D66-AD8E-67DA2703375C}" srcOrd="1" destOrd="0" presId="urn:microsoft.com/office/officeart/2005/8/layout/hProcess9"/>
    <dgm:cxn modelId="{CFF8A39D-7190-414A-B18D-B4B9F4FFE495}" type="presParOf" srcId="{C3C98238-A7D2-4D66-AD8E-67DA2703375C}" destId="{8FC937C7-BC44-40E9-B6B7-7AC6779FF9FD}"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5C33F1-FD02-4BE2-BC40-B35529A8C0E9}" type="doc">
      <dgm:prSet loTypeId="urn:microsoft.com/office/officeart/2005/8/layout/hProcess9" loCatId="process" qsTypeId="urn:microsoft.com/office/officeart/2005/8/quickstyle/simple1" qsCatId="simple" csTypeId="urn:microsoft.com/office/officeart/2005/8/colors/accent1_2" csCatId="accent1" phldr="1"/>
      <dgm:spPr/>
    </dgm:pt>
    <dgm:pt modelId="{163B1B26-40DE-4253-B983-9479111376DD}">
      <dgm:prSet phldrT="[Text]"/>
      <dgm:spPr/>
      <dgm:t>
        <a:bodyPr/>
        <a:lstStyle/>
        <a:p>
          <a:r>
            <a:rPr lang="en-AU" b="0" dirty="0" smtClean="0"/>
            <a:t>COLLECTION</a:t>
          </a:r>
          <a:endParaRPr lang="en-AU" b="0" dirty="0"/>
        </a:p>
      </dgm:t>
    </dgm:pt>
    <dgm:pt modelId="{407ACEE5-3314-4C4A-B72B-12E5E72DA286}" type="parTrans" cxnId="{E733CF8C-1D9D-465C-8E52-F59FD5ACC27E}">
      <dgm:prSet/>
      <dgm:spPr/>
      <dgm:t>
        <a:bodyPr/>
        <a:lstStyle/>
        <a:p>
          <a:endParaRPr lang="en-AU" b="0"/>
        </a:p>
      </dgm:t>
    </dgm:pt>
    <dgm:pt modelId="{567619BA-6A2A-4239-BE51-A1C879FD4550}" type="sibTrans" cxnId="{E733CF8C-1D9D-465C-8E52-F59FD5ACC27E}">
      <dgm:prSet/>
      <dgm:spPr/>
      <dgm:t>
        <a:bodyPr/>
        <a:lstStyle/>
        <a:p>
          <a:endParaRPr lang="en-AU" b="0"/>
        </a:p>
      </dgm:t>
    </dgm:pt>
    <dgm:pt modelId="{3C892204-2EB1-47D1-8027-6D233D705D2D}">
      <dgm:prSet/>
      <dgm:spPr/>
      <dgm:t>
        <a:bodyPr/>
        <a:lstStyle/>
        <a:p>
          <a:r>
            <a:rPr lang="en-AU" b="0" dirty="0" smtClean="0"/>
            <a:t>PRE-CONDITIONING</a:t>
          </a:r>
        </a:p>
        <a:p>
          <a:r>
            <a:rPr lang="en-AU" b="0" dirty="0" smtClean="0"/>
            <a:t>Food availability</a:t>
          </a:r>
        </a:p>
      </dgm:t>
    </dgm:pt>
    <dgm:pt modelId="{34D3F840-0FA1-4817-9DF5-074147A5143D}" type="parTrans" cxnId="{E3EC8E88-3234-4784-968A-082AA4EE9511}">
      <dgm:prSet/>
      <dgm:spPr/>
      <dgm:t>
        <a:bodyPr/>
        <a:lstStyle/>
        <a:p>
          <a:endParaRPr lang="en-AU" b="0"/>
        </a:p>
      </dgm:t>
    </dgm:pt>
    <dgm:pt modelId="{F8466E29-43AB-4B68-8DAE-7D4F712270B3}" type="sibTrans" cxnId="{E3EC8E88-3234-4784-968A-082AA4EE9511}">
      <dgm:prSet/>
      <dgm:spPr/>
      <dgm:t>
        <a:bodyPr/>
        <a:lstStyle/>
        <a:p>
          <a:endParaRPr lang="en-AU" b="0"/>
        </a:p>
      </dgm:t>
    </dgm:pt>
    <dgm:pt modelId="{49CE1006-5265-4FF7-8509-FB6066DAAB9A}" type="pres">
      <dgm:prSet presAssocID="{785C33F1-FD02-4BE2-BC40-B35529A8C0E9}" presName="CompostProcess" presStyleCnt="0">
        <dgm:presLayoutVars>
          <dgm:dir/>
          <dgm:resizeHandles val="exact"/>
        </dgm:presLayoutVars>
      </dgm:prSet>
      <dgm:spPr/>
    </dgm:pt>
    <dgm:pt modelId="{B741E302-C24C-48F1-B2FE-BB9DDEA17D4A}" type="pres">
      <dgm:prSet presAssocID="{785C33F1-FD02-4BE2-BC40-B35529A8C0E9}" presName="arrow" presStyleLbl="bgShp" presStyleIdx="0" presStyleCnt="1"/>
      <dgm:spPr/>
    </dgm:pt>
    <dgm:pt modelId="{C3C98238-A7D2-4D66-AD8E-67DA2703375C}" type="pres">
      <dgm:prSet presAssocID="{785C33F1-FD02-4BE2-BC40-B35529A8C0E9}" presName="linearProcess" presStyleCnt="0"/>
      <dgm:spPr/>
    </dgm:pt>
    <dgm:pt modelId="{8FC937C7-BC44-40E9-B6B7-7AC6779FF9FD}" type="pres">
      <dgm:prSet presAssocID="{163B1B26-40DE-4253-B983-9479111376DD}" presName="textNode" presStyleLbl="node1" presStyleIdx="0" presStyleCnt="2" custAng="0" custScaleX="63106" custScaleY="99075" custLinFactX="-53750" custLinFactNeighborX="-100000" custLinFactNeighborY="1404">
        <dgm:presLayoutVars>
          <dgm:bulletEnabled val="1"/>
        </dgm:presLayoutVars>
      </dgm:prSet>
      <dgm:spPr/>
      <dgm:t>
        <a:bodyPr/>
        <a:lstStyle/>
        <a:p>
          <a:endParaRPr lang="en-AU"/>
        </a:p>
      </dgm:t>
    </dgm:pt>
    <dgm:pt modelId="{5F01FE96-EFBC-4137-80F1-621471822F77}" type="pres">
      <dgm:prSet presAssocID="{567619BA-6A2A-4239-BE51-A1C879FD4550}" presName="sibTrans" presStyleCnt="0"/>
      <dgm:spPr/>
    </dgm:pt>
    <dgm:pt modelId="{6E526762-4598-46E5-9860-31C9AB122B66}" type="pres">
      <dgm:prSet presAssocID="{3C892204-2EB1-47D1-8027-6D233D705D2D}" presName="textNode" presStyleLbl="node1" presStyleIdx="1" presStyleCnt="2" custScaleX="75425" custScaleY="101885" custLinFactX="-66571" custLinFactNeighborX="-100000" custLinFactNeighborY="1405">
        <dgm:presLayoutVars>
          <dgm:bulletEnabled val="1"/>
        </dgm:presLayoutVars>
      </dgm:prSet>
      <dgm:spPr/>
      <dgm:t>
        <a:bodyPr/>
        <a:lstStyle/>
        <a:p>
          <a:endParaRPr lang="en-AU"/>
        </a:p>
      </dgm:t>
    </dgm:pt>
  </dgm:ptLst>
  <dgm:cxnLst>
    <dgm:cxn modelId="{6AD385F9-C7C4-493C-B98D-2AB0404C9AB9}" type="presOf" srcId="{3C892204-2EB1-47D1-8027-6D233D705D2D}" destId="{6E526762-4598-46E5-9860-31C9AB122B66}" srcOrd="0" destOrd="0" presId="urn:microsoft.com/office/officeart/2005/8/layout/hProcess9"/>
    <dgm:cxn modelId="{E186F537-1B62-4CD6-BC44-FC74A0D45600}" type="presOf" srcId="{785C33F1-FD02-4BE2-BC40-B35529A8C0E9}" destId="{49CE1006-5265-4FF7-8509-FB6066DAAB9A}" srcOrd="0" destOrd="0" presId="urn:microsoft.com/office/officeart/2005/8/layout/hProcess9"/>
    <dgm:cxn modelId="{E7B7C98E-E6A0-4518-BB7A-4E60AB3098DE}" type="presOf" srcId="{163B1B26-40DE-4253-B983-9479111376DD}" destId="{8FC937C7-BC44-40E9-B6B7-7AC6779FF9FD}" srcOrd="0" destOrd="0" presId="urn:microsoft.com/office/officeart/2005/8/layout/hProcess9"/>
    <dgm:cxn modelId="{E3EC8E88-3234-4784-968A-082AA4EE9511}" srcId="{785C33F1-FD02-4BE2-BC40-B35529A8C0E9}" destId="{3C892204-2EB1-47D1-8027-6D233D705D2D}" srcOrd="1" destOrd="0" parTransId="{34D3F840-0FA1-4817-9DF5-074147A5143D}" sibTransId="{F8466E29-43AB-4B68-8DAE-7D4F712270B3}"/>
    <dgm:cxn modelId="{E733CF8C-1D9D-465C-8E52-F59FD5ACC27E}" srcId="{785C33F1-FD02-4BE2-BC40-B35529A8C0E9}" destId="{163B1B26-40DE-4253-B983-9479111376DD}" srcOrd="0" destOrd="0" parTransId="{407ACEE5-3314-4C4A-B72B-12E5E72DA286}" sibTransId="{567619BA-6A2A-4239-BE51-A1C879FD4550}"/>
    <dgm:cxn modelId="{3CA20CDC-F3E4-49A8-AC12-8D424FB80C9C}" type="presParOf" srcId="{49CE1006-5265-4FF7-8509-FB6066DAAB9A}" destId="{B741E302-C24C-48F1-B2FE-BB9DDEA17D4A}" srcOrd="0" destOrd="0" presId="urn:microsoft.com/office/officeart/2005/8/layout/hProcess9"/>
    <dgm:cxn modelId="{A1D3F69F-A8B8-4517-8AE6-4B798EA2DB93}" type="presParOf" srcId="{49CE1006-5265-4FF7-8509-FB6066DAAB9A}" destId="{C3C98238-A7D2-4D66-AD8E-67DA2703375C}" srcOrd="1" destOrd="0" presId="urn:microsoft.com/office/officeart/2005/8/layout/hProcess9"/>
    <dgm:cxn modelId="{0168697E-13B4-4695-8472-F6CCD1B58D1A}" type="presParOf" srcId="{C3C98238-A7D2-4D66-AD8E-67DA2703375C}" destId="{8FC937C7-BC44-40E9-B6B7-7AC6779FF9FD}" srcOrd="0" destOrd="0" presId="urn:microsoft.com/office/officeart/2005/8/layout/hProcess9"/>
    <dgm:cxn modelId="{95800DC9-522F-4B0E-81CD-1ECC3E57D0FF}" type="presParOf" srcId="{C3C98238-A7D2-4D66-AD8E-67DA2703375C}" destId="{5F01FE96-EFBC-4137-80F1-621471822F77}" srcOrd="1" destOrd="0" presId="urn:microsoft.com/office/officeart/2005/8/layout/hProcess9"/>
    <dgm:cxn modelId="{1A53A5E6-AA8F-4FA7-9AED-505137C35153}" type="presParOf" srcId="{C3C98238-A7D2-4D66-AD8E-67DA2703375C}" destId="{6E526762-4598-46E5-9860-31C9AB122B66}"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5C33F1-FD02-4BE2-BC40-B35529A8C0E9}" type="doc">
      <dgm:prSet loTypeId="urn:microsoft.com/office/officeart/2005/8/layout/hProcess9" loCatId="process" qsTypeId="urn:microsoft.com/office/officeart/2005/8/quickstyle/simple1" qsCatId="simple" csTypeId="urn:microsoft.com/office/officeart/2005/8/colors/accent1_2" csCatId="accent1" phldr="1"/>
      <dgm:spPr/>
    </dgm:pt>
    <dgm:pt modelId="{3C892204-2EB1-47D1-8027-6D233D705D2D}">
      <dgm:prSet/>
      <dgm:spPr/>
      <dgm:t>
        <a:bodyPr/>
        <a:lstStyle/>
        <a:p>
          <a:r>
            <a:rPr lang="en-AU" b="0" dirty="0" smtClean="0"/>
            <a:t>PRE-CONDITIONING</a:t>
          </a:r>
        </a:p>
        <a:p>
          <a:r>
            <a:rPr lang="en-AU" b="0" dirty="0" smtClean="0"/>
            <a:t>Food availability</a:t>
          </a:r>
        </a:p>
      </dgm:t>
    </dgm:pt>
    <dgm:pt modelId="{34D3F840-0FA1-4817-9DF5-074147A5143D}" type="parTrans" cxnId="{E3EC8E88-3234-4784-968A-082AA4EE9511}">
      <dgm:prSet/>
      <dgm:spPr/>
      <dgm:t>
        <a:bodyPr/>
        <a:lstStyle/>
        <a:p>
          <a:endParaRPr lang="en-AU" b="0"/>
        </a:p>
      </dgm:t>
    </dgm:pt>
    <dgm:pt modelId="{F8466E29-43AB-4B68-8DAE-7D4F712270B3}" type="sibTrans" cxnId="{E3EC8E88-3234-4784-968A-082AA4EE9511}">
      <dgm:prSet/>
      <dgm:spPr/>
      <dgm:t>
        <a:bodyPr/>
        <a:lstStyle/>
        <a:p>
          <a:endParaRPr lang="en-AU" b="0"/>
        </a:p>
      </dgm:t>
    </dgm:pt>
    <dgm:pt modelId="{58558C87-B42F-4776-9EA8-D121CD29C1ED}">
      <dgm:prSet/>
      <dgm:spPr/>
      <dgm:t>
        <a:bodyPr/>
        <a:lstStyle/>
        <a:p>
          <a:r>
            <a:rPr lang="en-AU" b="0" dirty="0" smtClean="0"/>
            <a:t>CONDITIONING</a:t>
          </a:r>
        </a:p>
        <a:p>
          <a:r>
            <a:rPr lang="en-AU" b="0" dirty="0" smtClean="0"/>
            <a:t>Predatory experience</a:t>
          </a:r>
          <a:endParaRPr lang="en-AU" b="0" dirty="0"/>
        </a:p>
      </dgm:t>
    </dgm:pt>
    <dgm:pt modelId="{BC688B47-0C33-4480-BBF9-8CB7E28737F6}" type="parTrans" cxnId="{F624A609-A0A8-43CE-A419-B0BF3ABEAB17}">
      <dgm:prSet/>
      <dgm:spPr/>
      <dgm:t>
        <a:bodyPr/>
        <a:lstStyle/>
        <a:p>
          <a:endParaRPr lang="en-AU" b="0"/>
        </a:p>
      </dgm:t>
    </dgm:pt>
    <dgm:pt modelId="{741E6B74-4DD4-415D-9699-70026CD1965E}" type="sibTrans" cxnId="{F624A609-A0A8-43CE-A419-B0BF3ABEAB17}">
      <dgm:prSet/>
      <dgm:spPr/>
      <dgm:t>
        <a:bodyPr/>
        <a:lstStyle/>
        <a:p>
          <a:endParaRPr lang="en-AU" b="0"/>
        </a:p>
      </dgm:t>
    </dgm:pt>
    <dgm:pt modelId="{163B1B26-40DE-4253-B983-9479111376DD}">
      <dgm:prSet phldrT="[Text]"/>
      <dgm:spPr/>
      <dgm:t>
        <a:bodyPr/>
        <a:lstStyle/>
        <a:p>
          <a:r>
            <a:rPr lang="en-AU" b="0" dirty="0" smtClean="0"/>
            <a:t>COLLECTION</a:t>
          </a:r>
          <a:endParaRPr lang="en-AU" b="0" dirty="0"/>
        </a:p>
      </dgm:t>
    </dgm:pt>
    <dgm:pt modelId="{567619BA-6A2A-4239-BE51-A1C879FD4550}" type="sibTrans" cxnId="{E733CF8C-1D9D-465C-8E52-F59FD5ACC27E}">
      <dgm:prSet/>
      <dgm:spPr/>
      <dgm:t>
        <a:bodyPr/>
        <a:lstStyle/>
        <a:p>
          <a:endParaRPr lang="en-AU" b="0"/>
        </a:p>
      </dgm:t>
    </dgm:pt>
    <dgm:pt modelId="{407ACEE5-3314-4C4A-B72B-12E5E72DA286}" type="parTrans" cxnId="{E733CF8C-1D9D-465C-8E52-F59FD5ACC27E}">
      <dgm:prSet/>
      <dgm:spPr/>
      <dgm:t>
        <a:bodyPr/>
        <a:lstStyle/>
        <a:p>
          <a:endParaRPr lang="en-AU" b="0"/>
        </a:p>
      </dgm:t>
    </dgm:pt>
    <dgm:pt modelId="{49CE1006-5265-4FF7-8509-FB6066DAAB9A}" type="pres">
      <dgm:prSet presAssocID="{785C33F1-FD02-4BE2-BC40-B35529A8C0E9}" presName="CompostProcess" presStyleCnt="0">
        <dgm:presLayoutVars>
          <dgm:dir/>
          <dgm:resizeHandles val="exact"/>
        </dgm:presLayoutVars>
      </dgm:prSet>
      <dgm:spPr/>
    </dgm:pt>
    <dgm:pt modelId="{B741E302-C24C-48F1-B2FE-BB9DDEA17D4A}" type="pres">
      <dgm:prSet presAssocID="{785C33F1-FD02-4BE2-BC40-B35529A8C0E9}" presName="arrow" presStyleLbl="bgShp" presStyleIdx="0" presStyleCnt="1" custLinFactNeighborY="-2941"/>
      <dgm:spPr/>
    </dgm:pt>
    <dgm:pt modelId="{C3C98238-A7D2-4D66-AD8E-67DA2703375C}" type="pres">
      <dgm:prSet presAssocID="{785C33F1-FD02-4BE2-BC40-B35529A8C0E9}" presName="linearProcess" presStyleCnt="0"/>
      <dgm:spPr/>
    </dgm:pt>
    <dgm:pt modelId="{8FC937C7-BC44-40E9-B6B7-7AC6779FF9FD}" type="pres">
      <dgm:prSet presAssocID="{163B1B26-40DE-4253-B983-9479111376DD}" presName="textNode" presStyleLbl="node1" presStyleIdx="0" presStyleCnt="3" custAng="0" custScaleX="58888" custScaleY="86521" custLinFactX="-14955" custLinFactNeighborX="-100000">
        <dgm:presLayoutVars>
          <dgm:bulletEnabled val="1"/>
        </dgm:presLayoutVars>
      </dgm:prSet>
      <dgm:spPr/>
      <dgm:t>
        <a:bodyPr/>
        <a:lstStyle/>
        <a:p>
          <a:endParaRPr lang="en-AU"/>
        </a:p>
      </dgm:t>
    </dgm:pt>
    <dgm:pt modelId="{5F01FE96-EFBC-4137-80F1-621471822F77}" type="pres">
      <dgm:prSet presAssocID="{567619BA-6A2A-4239-BE51-A1C879FD4550}" presName="sibTrans" presStyleCnt="0"/>
      <dgm:spPr/>
    </dgm:pt>
    <dgm:pt modelId="{6E526762-4598-46E5-9860-31C9AB122B66}" type="pres">
      <dgm:prSet presAssocID="{3C892204-2EB1-47D1-8027-6D233D705D2D}" presName="textNode" presStyleLbl="node1" presStyleIdx="1" presStyleCnt="3" custScaleX="76768" custScaleY="92139" custLinFactX="-24761" custLinFactNeighborX="-100000" custLinFactNeighborY="-1405">
        <dgm:presLayoutVars>
          <dgm:bulletEnabled val="1"/>
        </dgm:presLayoutVars>
      </dgm:prSet>
      <dgm:spPr/>
      <dgm:t>
        <a:bodyPr/>
        <a:lstStyle/>
        <a:p>
          <a:endParaRPr lang="en-AU"/>
        </a:p>
      </dgm:t>
    </dgm:pt>
    <dgm:pt modelId="{0424B7E6-B8AD-41CF-9A87-CC234CFFE80D}" type="pres">
      <dgm:prSet presAssocID="{F8466E29-43AB-4B68-8DAE-7D4F712270B3}" presName="sibTrans" presStyleCnt="0"/>
      <dgm:spPr/>
    </dgm:pt>
    <dgm:pt modelId="{14447DC9-1DFA-4702-9F72-25A383D67F73}" type="pres">
      <dgm:prSet presAssocID="{58558C87-B42F-4776-9EA8-D121CD29C1ED}" presName="textNode" presStyleLbl="node1" presStyleIdx="2" presStyleCnt="3" custScaleX="72156" custScaleY="97759" custLinFactX="-30816" custLinFactNeighborX="-100000">
        <dgm:presLayoutVars>
          <dgm:bulletEnabled val="1"/>
        </dgm:presLayoutVars>
      </dgm:prSet>
      <dgm:spPr/>
      <dgm:t>
        <a:bodyPr/>
        <a:lstStyle/>
        <a:p>
          <a:endParaRPr lang="en-AU"/>
        </a:p>
      </dgm:t>
    </dgm:pt>
  </dgm:ptLst>
  <dgm:cxnLst>
    <dgm:cxn modelId="{62DA4A99-0956-4C49-80A7-23F6E314E8D0}" type="presOf" srcId="{163B1B26-40DE-4253-B983-9479111376DD}" destId="{8FC937C7-BC44-40E9-B6B7-7AC6779FF9FD}" srcOrd="0" destOrd="0" presId="urn:microsoft.com/office/officeart/2005/8/layout/hProcess9"/>
    <dgm:cxn modelId="{E3EC8E88-3234-4784-968A-082AA4EE9511}" srcId="{785C33F1-FD02-4BE2-BC40-B35529A8C0E9}" destId="{3C892204-2EB1-47D1-8027-6D233D705D2D}" srcOrd="1" destOrd="0" parTransId="{34D3F840-0FA1-4817-9DF5-074147A5143D}" sibTransId="{F8466E29-43AB-4B68-8DAE-7D4F712270B3}"/>
    <dgm:cxn modelId="{0F21D72F-DA4D-40D3-ABD6-6F4F5315CC4B}" type="presOf" srcId="{785C33F1-FD02-4BE2-BC40-B35529A8C0E9}" destId="{49CE1006-5265-4FF7-8509-FB6066DAAB9A}" srcOrd="0" destOrd="0" presId="urn:microsoft.com/office/officeart/2005/8/layout/hProcess9"/>
    <dgm:cxn modelId="{F624A609-A0A8-43CE-A419-B0BF3ABEAB17}" srcId="{785C33F1-FD02-4BE2-BC40-B35529A8C0E9}" destId="{58558C87-B42F-4776-9EA8-D121CD29C1ED}" srcOrd="2" destOrd="0" parTransId="{BC688B47-0C33-4480-BBF9-8CB7E28737F6}" sibTransId="{741E6B74-4DD4-415D-9699-70026CD1965E}"/>
    <dgm:cxn modelId="{E733CF8C-1D9D-465C-8E52-F59FD5ACC27E}" srcId="{785C33F1-FD02-4BE2-BC40-B35529A8C0E9}" destId="{163B1B26-40DE-4253-B983-9479111376DD}" srcOrd="0" destOrd="0" parTransId="{407ACEE5-3314-4C4A-B72B-12E5E72DA286}" sibTransId="{567619BA-6A2A-4239-BE51-A1C879FD4550}"/>
    <dgm:cxn modelId="{60460D7C-FB7B-425E-8D70-791B0592FD99}" type="presOf" srcId="{3C892204-2EB1-47D1-8027-6D233D705D2D}" destId="{6E526762-4598-46E5-9860-31C9AB122B66}" srcOrd="0" destOrd="0" presId="urn:microsoft.com/office/officeart/2005/8/layout/hProcess9"/>
    <dgm:cxn modelId="{9CAF9A39-A51C-4A4F-80A2-ADDA49218948}" type="presOf" srcId="{58558C87-B42F-4776-9EA8-D121CD29C1ED}" destId="{14447DC9-1DFA-4702-9F72-25A383D67F73}" srcOrd="0" destOrd="0" presId="urn:microsoft.com/office/officeart/2005/8/layout/hProcess9"/>
    <dgm:cxn modelId="{A7EEF937-48C9-4CFE-A743-C452231BF7FD}" type="presParOf" srcId="{49CE1006-5265-4FF7-8509-FB6066DAAB9A}" destId="{B741E302-C24C-48F1-B2FE-BB9DDEA17D4A}" srcOrd="0" destOrd="0" presId="urn:microsoft.com/office/officeart/2005/8/layout/hProcess9"/>
    <dgm:cxn modelId="{DB2B0B97-CC88-4460-A606-8B5A5E39E348}" type="presParOf" srcId="{49CE1006-5265-4FF7-8509-FB6066DAAB9A}" destId="{C3C98238-A7D2-4D66-AD8E-67DA2703375C}" srcOrd="1" destOrd="0" presId="urn:microsoft.com/office/officeart/2005/8/layout/hProcess9"/>
    <dgm:cxn modelId="{66C52AAF-B3E6-444D-B4C0-9239DABF4CCE}" type="presParOf" srcId="{C3C98238-A7D2-4D66-AD8E-67DA2703375C}" destId="{8FC937C7-BC44-40E9-B6B7-7AC6779FF9FD}" srcOrd="0" destOrd="0" presId="urn:microsoft.com/office/officeart/2005/8/layout/hProcess9"/>
    <dgm:cxn modelId="{02694964-C0F0-4E4B-A8DB-2AE6A3B0A01C}" type="presParOf" srcId="{C3C98238-A7D2-4D66-AD8E-67DA2703375C}" destId="{5F01FE96-EFBC-4137-80F1-621471822F77}" srcOrd="1" destOrd="0" presId="urn:microsoft.com/office/officeart/2005/8/layout/hProcess9"/>
    <dgm:cxn modelId="{1D8B2B70-75E5-457A-9E9B-FCA78E4B03ED}" type="presParOf" srcId="{C3C98238-A7D2-4D66-AD8E-67DA2703375C}" destId="{6E526762-4598-46E5-9860-31C9AB122B66}" srcOrd="2" destOrd="0" presId="urn:microsoft.com/office/officeart/2005/8/layout/hProcess9"/>
    <dgm:cxn modelId="{2BD1F270-858C-4798-926A-F875CBDB0789}" type="presParOf" srcId="{C3C98238-A7D2-4D66-AD8E-67DA2703375C}" destId="{0424B7E6-B8AD-41CF-9A87-CC234CFFE80D}" srcOrd="3" destOrd="0" presId="urn:microsoft.com/office/officeart/2005/8/layout/hProcess9"/>
    <dgm:cxn modelId="{4E2ABB04-F7B8-4F35-AD01-1A108413FE91}" type="presParOf" srcId="{C3C98238-A7D2-4D66-AD8E-67DA2703375C}" destId="{14447DC9-1DFA-4702-9F72-25A383D67F73}"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5C33F1-FD02-4BE2-BC40-B35529A8C0E9}" type="doc">
      <dgm:prSet loTypeId="urn:microsoft.com/office/officeart/2005/8/layout/hProcess9" loCatId="process" qsTypeId="urn:microsoft.com/office/officeart/2005/8/quickstyle/simple1" qsCatId="simple" csTypeId="urn:microsoft.com/office/officeart/2005/8/colors/accent1_2" csCatId="accent1" phldr="1"/>
      <dgm:spPr/>
    </dgm:pt>
    <dgm:pt modelId="{4AF18CD1-E875-4D48-801F-8FEBFE8B47A0}">
      <dgm:prSet phldrT="[Text]"/>
      <dgm:spPr/>
      <dgm:t>
        <a:bodyPr/>
        <a:lstStyle/>
        <a:p>
          <a:r>
            <a:rPr lang="en-AU" b="0" dirty="0" smtClean="0"/>
            <a:t>FIELD OBS &amp; SURVIVAL</a:t>
          </a:r>
          <a:endParaRPr lang="en-AU" b="0" dirty="0"/>
        </a:p>
      </dgm:t>
    </dgm:pt>
    <dgm:pt modelId="{07A8A67A-9778-47EA-85BA-A362AC2F7833}" type="parTrans" cxnId="{080BABDB-88B5-49B4-B48D-BCD62CBD744F}">
      <dgm:prSet/>
      <dgm:spPr/>
      <dgm:t>
        <a:bodyPr/>
        <a:lstStyle/>
        <a:p>
          <a:endParaRPr lang="en-AU" b="0"/>
        </a:p>
      </dgm:t>
    </dgm:pt>
    <dgm:pt modelId="{D7802E81-611D-4985-BDE8-D69CC1D60F0D}" type="sibTrans" cxnId="{080BABDB-88B5-49B4-B48D-BCD62CBD744F}">
      <dgm:prSet/>
      <dgm:spPr/>
      <dgm:t>
        <a:bodyPr/>
        <a:lstStyle/>
        <a:p>
          <a:endParaRPr lang="en-AU" b="0"/>
        </a:p>
      </dgm:t>
    </dgm:pt>
    <dgm:pt modelId="{3C892204-2EB1-47D1-8027-6D233D705D2D}">
      <dgm:prSet/>
      <dgm:spPr/>
      <dgm:t>
        <a:bodyPr/>
        <a:lstStyle/>
        <a:p>
          <a:r>
            <a:rPr lang="en-AU" b="0" dirty="0" smtClean="0"/>
            <a:t>PRE-CONDITIONING</a:t>
          </a:r>
        </a:p>
        <a:p>
          <a:r>
            <a:rPr lang="en-AU" b="0" dirty="0" smtClean="0"/>
            <a:t>Food availability</a:t>
          </a:r>
        </a:p>
      </dgm:t>
    </dgm:pt>
    <dgm:pt modelId="{34D3F840-0FA1-4817-9DF5-074147A5143D}" type="parTrans" cxnId="{E3EC8E88-3234-4784-968A-082AA4EE9511}">
      <dgm:prSet/>
      <dgm:spPr/>
      <dgm:t>
        <a:bodyPr/>
        <a:lstStyle/>
        <a:p>
          <a:endParaRPr lang="en-AU" b="0"/>
        </a:p>
      </dgm:t>
    </dgm:pt>
    <dgm:pt modelId="{F8466E29-43AB-4B68-8DAE-7D4F712270B3}" type="sibTrans" cxnId="{E3EC8E88-3234-4784-968A-082AA4EE9511}">
      <dgm:prSet/>
      <dgm:spPr/>
      <dgm:t>
        <a:bodyPr/>
        <a:lstStyle/>
        <a:p>
          <a:endParaRPr lang="en-AU" b="0"/>
        </a:p>
      </dgm:t>
    </dgm:pt>
    <dgm:pt modelId="{58558C87-B42F-4776-9EA8-D121CD29C1ED}">
      <dgm:prSet/>
      <dgm:spPr/>
      <dgm:t>
        <a:bodyPr/>
        <a:lstStyle/>
        <a:p>
          <a:r>
            <a:rPr lang="en-AU" b="0" dirty="0" smtClean="0"/>
            <a:t>CONDITIONING</a:t>
          </a:r>
        </a:p>
        <a:p>
          <a:r>
            <a:rPr lang="en-AU" b="0" dirty="0" smtClean="0"/>
            <a:t>Predatory experience</a:t>
          </a:r>
          <a:endParaRPr lang="en-AU" b="0" dirty="0"/>
        </a:p>
      </dgm:t>
    </dgm:pt>
    <dgm:pt modelId="{BC688B47-0C33-4480-BBF9-8CB7E28737F6}" type="parTrans" cxnId="{F624A609-A0A8-43CE-A419-B0BF3ABEAB17}">
      <dgm:prSet/>
      <dgm:spPr/>
      <dgm:t>
        <a:bodyPr/>
        <a:lstStyle/>
        <a:p>
          <a:endParaRPr lang="en-AU" b="0"/>
        </a:p>
      </dgm:t>
    </dgm:pt>
    <dgm:pt modelId="{741E6B74-4DD4-415D-9699-70026CD1965E}" type="sibTrans" cxnId="{F624A609-A0A8-43CE-A419-B0BF3ABEAB17}">
      <dgm:prSet/>
      <dgm:spPr/>
      <dgm:t>
        <a:bodyPr/>
        <a:lstStyle/>
        <a:p>
          <a:endParaRPr lang="en-AU" b="0"/>
        </a:p>
      </dgm:t>
    </dgm:pt>
    <dgm:pt modelId="{163B1B26-40DE-4253-B983-9479111376DD}">
      <dgm:prSet phldrT="[Text]"/>
      <dgm:spPr/>
      <dgm:t>
        <a:bodyPr/>
        <a:lstStyle/>
        <a:p>
          <a:r>
            <a:rPr lang="en-AU" b="0" dirty="0" smtClean="0"/>
            <a:t>COLLECTION</a:t>
          </a:r>
          <a:endParaRPr lang="en-AU" b="0" dirty="0"/>
        </a:p>
      </dgm:t>
    </dgm:pt>
    <dgm:pt modelId="{567619BA-6A2A-4239-BE51-A1C879FD4550}" type="sibTrans" cxnId="{E733CF8C-1D9D-465C-8E52-F59FD5ACC27E}">
      <dgm:prSet/>
      <dgm:spPr/>
      <dgm:t>
        <a:bodyPr/>
        <a:lstStyle/>
        <a:p>
          <a:endParaRPr lang="en-AU" b="0"/>
        </a:p>
      </dgm:t>
    </dgm:pt>
    <dgm:pt modelId="{407ACEE5-3314-4C4A-B72B-12E5E72DA286}" type="parTrans" cxnId="{E733CF8C-1D9D-465C-8E52-F59FD5ACC27E}">
      <dgm:prSet/>
      <dgm:spPr/>
      <dgm:t>
        <a:bodyPr/>
        <a:lstStyle/>
        <a:p>
          <a:endParaRPr lang="en-AU" b="0"/>
        </a:p>
      </dgm:t>
    </dgm:pt>
    <dgm:pt modelId="{49CE1006-5265-4FF7-8509-FB6066DAAB9A}" type="pres">
      <dgm:prSet presAssocID="{785C33F1-FD02-4BE2-BC40-B35529A8C0E9}" presName="CompostProcess" presStyleCnt="0">
        <dgm:presLayoutVars>
          <dgm:dir/>
          <dgm:resizeHandles val="exact"/>
        </dgm:presLayoutVars>
      </dgm:prSet>
      <dgm:spPr/>
    </dgm:pt>
    <dgm:pt modelId="{B741E302-C24C-48F1-B2FE-BB9DDEA17D4A}" type="pres">
      <dgm:prSet presAssocID="{785C33F1-FD02-4BE2-BC40-B35529A8C0E9}" presName="arrow" presStyleLbl="bgShp" presStyleIdx="0" presStyleCnt="1" custLinFactNeighborY="-2941"/>
      <dgm:spPr/>
    </dgm:pt>
    <dgm:pt modelId="{C3C98238-A7D2-4D66-AD8E-67DA2703375C}" type="pres">
      <dgm:prSet presAssocID="{785C33F1-FD02-4BE2-BC40-B35529A8C0E9}" presName="linearProcess" presStyleCnt="0"/>
      <dgm:spPr/>
    </dgm:pt>
    <dgm:pt modelId="{8FC937C7-BC44-40E9-B6B7-7AC6779FF9FD}" type="pres">
      <dgm:prSet presAssocID="{163B1B26-40DE-4253-B983-9479111376DD}" presName="textNode" presStyleLbl="node1" presStyleIdx="0" presStyleCnt="4" custAng="0">
        <dgm:presLayoutVars>
          <dgm:bulletEnabled val="1"/>
        </dgm:presLayoutVars>
      </dgm:prSet>
      <dgm:spPr/>
      <dgm:t>
        <a:bodyPr/>
        <a:lstStyle/>
        <a:p>
          <a:endParaRPr lang="en-AU"/>
        </a:p>
      </dgm:t>
    </dgm:pt>
    <dgm:pt modelId="{5F01FE96-EFBC-4137-80F1-621471822F77}" type="pres">
      <dgm:prSet presAssocID="{567619BA-6A2A-4239-BE51-A1C879FD4550}" presName="sibTrans" presStyleCnt="0"/>
      <dgm:spPr/>
    </dgm:pt>
    <dgm:pt modelId="{6E526762-4598-46E5-9860-31C9AB122B66}" type="pres">
      <dgm:prSet presAssocID="{3C892204-2EB1-47D1-8027-6D233D705D2D}" presName="textNode" presStyleLbl="node1" presStyleIdx="1" presStyleCnt="4">
        <dgm:presLayoutVars>
          <dgm:bulletEnabled val="1"/>
        </dgm:presLayoutVars>
      </dgm:prSet>
      <dgm:spPr/>
      <dgm:t>
        <a:bodyPr/>
        <a:lstStyle/>
        <a:p>
          <a:endParaRPr lang="en-AU"/>
        </a:p>
      </dgm:t>
    </dgm:pt>
    <dgm:pt modelId="{0424B7E6-B8AD-41CF-9A87-CC234CFFE80D}" type="pres">
      <dgm:prSet presAssocID="{F8466E29-43AB-4B68-8DAE-7D4F712270B3}" presName="sibTrans" presStyleCnt="0"/>
      <dgm:spPr/>
    </dgm:pt>
    <dgm:pt modelId="{14447DC9-1DFA-4702-9F72-25A383D67F73}" type="pres">
      <dgm:prSet presAssocID="{58558C87-B42F-4776-9EA8-D121CD29C1ED}" presName="textNode" presStyleLbl="node1" presStyleIdx="2" presStyleCnt="4">
        <dgm:presLayoutVars>
          <dgm:bulletEnabled val="1"/>
        </dgm:presLayoutVars>
      </dgm:prSet>
      <dgm:spPr/>
      <dgm:t>
        <a:bodyPr/>
        <a:lstStyle/>
        <a:p>
          <a:endParaRPr lang="en-AU"/>
        </a:p>
      </dgm:t>
    </dgm:pt>
    <dgm:pt modelId="{427CE859-D3DD-45C4-B723-691CE9BADBC7}" type="pres">
      <dgm:prSet presAssocID="{741E6B74-4DD4-415D-9699-70026CD1965E}" presName="sibTrans" presStyleCnt="0"/>
      <dgm:spPr/>
    </dgm:pt>
    <dgm:pt modelId="{A99041F5-3C4A-43E0-8BE1-BA0C5B9FB90A}" type="pres">
      <dgm:prSet presAssocID="{4AF18CD1-E875-4D48-801F-8FEBFE8B47A0}" presName="textNode" presStyleLbl="node1" presStyleIdx="3" presStyleCnt="4">
        <dgm:presLayoutVars>
          <dgm:bulletEnabled val="1"/>
        </dgm:presLayoutVars>
      </dgm:prSet>
      <dgm:spPr/>
      <dgm:t>
        <a:bodyPr/>
        <a:lstStyle/>
        <a:p>
          <a:endParaRPr lang="en-AU"/>
        </a:p>
      </dgm:t>
    </dgm:pt>
  </dgm:ptLst>
  <dgm:cxnLst>
    <dgm:cxn modelId="{F624A609-A0A8-43CE-A419-B0BF3ABEAB17}" srcId="{785C33F1-FD02-4BE2-BC40-B35529A8C0E9}" destId="{58558C87-B42F-4776-9EA8-D121CD29C1ED}" srcOrd="2" destOrd="0" parTransId="{BC688B47-0C33-4480-BBF9-8CB7E28737F6}" sibTransId="{741E6B74-4DD4-415D-9699-70026CD1965E}"/>
    <dgm:cxn modelId="{0ABE6633-1501-4FEB-A3BC-4BD0D87FEEC6}" type="presOf" srcId="{4AF18CD1-E875-4D48-801F-8FEBFE8B47A0}" destId="{A99041F5-3C4A-43E0-8BE1-BA0C5B9FB90A}" srcOrd="0" destOrd="0" presId="urn:microsoft.com/office/officeart/2005/8/layout/hProcess9"/>
    <dgm:cxn modelId="{E3EC8E88-3234-4784-968A-082AA4EE9511}" srcId="{785C33F1-FD02-4BE2-BC40-B35529A8C0E9}" destId="{3C892204-2EB1-47D1-8027-6D233D705D2D}" srcOrd="1" destOrd="0" parTransId="{34D3F840-0FA1-4817-9DF5-074147A5143D}" sibTransId="{F8466E29-43AB-4B68-8DAE-7D4F712270B3}"/>
    <dgm:cxn modelId="{E733CF8C-1D9D-465C-8E52-F59FD5ACC27E}" srcId="{785C33F1-FD02-4BE2-BC40-B35529A8C0E9}" destId="{163B1B26-40DE-4253-B983-9479111376DD}" srcOrd="0" destOrd="0" parTransId="{407ACEE5-3314-4C4A-B72B-12E5E72DA286}" sibTransId="{567619BA-6A2A-4239-BE51-A1C879FD4550}"/>
    <dgm:cxn modelId="{17215BD0-FAD8-4940-8BA4-3C6079095F5A}" type="presOf" srcId="{785C33F1-FD02-4BE2-BC40-B35529A8C0E9}" destId="{49CE1006-5265-4FF7-8509-FB6066DAAB9A}" srcOrd="0" destOrd="0" presId="urn:microsoft.com/office/officeart/2005/8/layout/hProcess9"/>
    <dgm:cxn modelId="{12EE6CC9-F49D-462E-8422-43E140293D6B}" type="presOf" srcId="{58558C87-B42F-4776-9EA8-D121CD29C1ED}" destId="{14447DC9-1DFA-4702-9F72-25A383D67F73}" srcOrd="0" destOrd="0" presId="urn:microsoft.com/office/officeart/2005/8/layout/hProcess9"/>
    <dgm:cxn modelId="{080BABDB-88B5-49B4-B48D-BCD62CBD744F}" srcId="{785C33F1-FD02-4BE2-BC40-B35529A8C0E9}" destId="{4AF18CD1-E875-4D48-801F-8FEBFE8B47A0}" srcOrd="3" destOrd="0" parTransId="{07A8A67A-9778-47EA-85BA-A362AC2F7833}" sibTransId="{D7802E81-611D-4985-BDE8-D69CC1D60F0D}"/>
    <dgm:cxn modelId="{20F30083-A117-4B66-B30E-62170D281981}" type="presOf" srcId="{3C892204-2EB1-47D1-8027-6D233D705D2D}" destId="{6E526762-4598-46E5-9860-31C9AB122B66}" srcOrd="0" destOrd="0" presId="urn:microsoft.com/office/officeart/2005/8/layout/hProcess9"/>
    <dgm:cxn modelId="{4575B6DE-3DC6-4D53-8045-981207EE0E7A}" type="presOf" srcId="{163B1B26-40DE-4253-B983-9479111376DD}" destId="{8FC937C7-BC44-40E9-B6B7-7AC6779FF9FD}" srcOrd="0" destOrd="0" presId="urn:microsoft.com/office/officeart/2005/8/layout/hProcess9"/>
    <dgm:cxn modelId="{3C79EACE-BE5C-4F50-8717-8D5578C84B26}" type="presParOf" srcId="{49CE1006-5265-4FF7-8509-FB6066DAAB9A}" destId="{B741E302-C24C-48F1-B2FE-BB9DDEA17D4A}" srcOrd="0" destOrd="0" presId="urn:microsoft.com/office/officeart/2005/8/layout/hProcess9"/>
    <dgm:cxn modelId="{513D6BB6-4B08-476C-ACCF-F76509584F88}" type="presParOf" srcId="{49CE1006-5265-4FF7-8509-FB6066DAAB9A}" destId="{C3C98238-A7D2-4D66-AD8E-67DA2703375C}" srcOrd="1" destOrd="0" presId="urn:microsoft.com/office/officeart/2005/8/layout/hProcess9"/>
    <dgm:cxn modelId="{DE578124-2C68-4C3C-922E-C4B5BF4CB23C}" type="presParOf" srcId="{C3C98238-A7D2-4D66-AD8E-67DA2703375C}" destId="{8FC937C7-BC44-40E9-B6B7-7AC6779FF9FD}" srcOrd="0" destOrd="0" presId="urn:microsoft.com/office/officeart/2005/8/layout/hProcess9"/>
    <dgm:cxn modelId="{5F06E4BE-EDB2-4B27-9B96-366FEC47AB97}" type="presParOf" srcId="{C3C98238-A7D2-4D66-AD8E-67DA2703375C}" destId="{5F01FE96-EFBC-4137-80F1-621471822F77}" srcOrd="1" destOrd="0" presId="urn:microsoft.com/office/officeart/2005/8/layout/hProcess9"/>
    <dgm:cxn modelId="{2B6E7054-6508-4284-88BF-320367044522}" type="presParOf" srcId="{C3C98238-A7D2-4D66-AD8E-67DA2703375C}" destId="{6E526762-4598-46E5-9860-31C9AB122B66}" srcOrd="2" destOrd="0" presId="urn:microsoft.com/office/officeart/2005/8/layout/hProcess9"/>
    <dgm:cxn modelId="{2BE7B71E-BF36-4156-89E4-C01B2344FDE3}" type="presParOf" srcId="{C3C98238-A7D2-4D66-AD8E-67DA2703375C}" destId="{0424B7E6-B8AD-41CF-9A87-CC234CFFE80D}" srcOrd="3" destOrd="0" presId="urn:microsoft.com/office/officeart/2005/8/layout/hProcess9"/>
    <dgm:cxn modelId="{DFDB31C4-98C9-44BC-A10A-91F3A3E33D35}" type="presParOf" srcId="{C3C98238-A7D2-4D66-AD8E-67DA2703375C}" destId="{14447DC9-1DFA-4702-9F72-25A383D67F73}" srcOrd="4" destOrd="0" presId="urn:microsoft.com/office/officeart/2005/8/layout/hProcess9"/>
    <dgm:cxn modelId="{713E999F-CEBB-4527-806F-6D59EC19A99E}" type="presParOf" srcId="{C3C98238-A7D2-4D66-AD8E-67DA2703375C}" destId="{427CE859-D3DD-45C4-B723-691CE9BADBC7}" srcOrd="5" destOrd="0" presId="urn:microsoft.com/office/officeart/2005/8/layout/hProcess9"/>
    <dgm:cxn modelId="{97E02D8D-B972-4628-A897-3975507842FB}" type="presParOf" srcId="{C3C98238-A7D2-4D66-AD8E-67DA2703375C}" destId="{A99041F5-3C4A-43E0-8BE1-BA0C5B9FB90A}"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85C33F1-FD02-4BE2-BC40-B35529A8C0E9}" type="doc">
      <dgm:prSet loTypeId="urn:microsoft.com/office/officeart/2005/8/layout/hProcess9" loCatId="process" qsTypeId="urn:microsoft.com/office/officeart/2005/8/quickstyle/simple1" qsCatId="simple" csTypeId="urn:microsoft.com/office/officeart/2005/8/colors/accent1_2" csCatId="accent1" phldr="1"/>
      <dgm:spPr/>
    </dgm:pt>
    <dgm:pt modelId="{4AF18CD1-E875-4D48-801F-8FEBFE8B47A0}">
      <dgm:prSet phldrT="[Text]"/>
      <dgm:spPr/>
      <dgm:t>
        <a:bodyPr/>
        <a:lstStyle/>
        <a:p>
          <a:r>
            <a:rPr lang="en-AU" b="0" dirty="0" smtClean="0"/>
            <a:t>FIELD OBS &amp; SURVIVAL</a:t>
          </a:r>
          <a:endParaRPr lang="en-AU" b="0" dirty="0"/>
        </a:p>
      </dgm:t>
    </dgm:pt>
    <dgm:pt modelId="{07A8A67A-9778-47EA-85BA-A362AC2F7833}" type="parTrans" cxnId="{080BABDB-88B5-49B4-B48D-BCD62CBD744F}">
      <dgm:prSet/>
      <dgm:spPr/>
      <dgm:t>
        <a:bodyPr/>
        <a:lstStyle/>
        <a:p>
          <a:endParaRPr lang="en-AU" b="0"/>
        </a:p>
      </dgm:t>
    </dgm:pt>
    <dgm:pt modelId="{D7802E81-611D-4985-BDE8-D69CC1D60F0D}" type="sibTrans" cxnId="{080BABDB-88B5-49B4-B48D-BCD62CBD744F}">
      <dgm:prSet/>
      <dgm:spPr/>
      <dgm:t>
        <a:bodyPr/>
        <a:lstStyle/>
        <a:p>
          <a:endParaRPr lang="en-AU" b="0"/>
        </a:p>
      </dgm:t>
    </dgm:pt>
    <dgm:pt modelId="{3C892204-2EB1-47D1-8027-6D233D705D2D}">
      <dgm:prSet/>
      <dgm:spPr/>
      <dgm:t>
        <a:bodyPr/>
        <a:lstStyle/>
        <a:p>
          <a:r>
            <a:rPr lang="en-AU" b="0" dirty="0" smtClean="0"/>
            <a:t>PRE-CONDITIONING</a:t>
          </a:r>
        </a:p>
        <a:p>
          <a:r>
            <a:rPr lang="en-AU" b="0" dirty="0" smtClean="0"/>
            <a:t>Food availability</a:t>
          </a:r>
        </a:p>
      </dgm:t>
    </dgm:pt>
    <dgm:pt modelId="{34D3F840-0FA1-4817-9DF5-074147A5143D}" type="parTrans" cxnId="{E3EC8E88-3234-4784-968A-082AA4EE9511}">
      <dgm:prSet/>
      <dgm:spPr/>
      <dgm:t>
        <a:bodyPr/>
        <a:lstStyle/>
        <a:p>
          <a:endParaRPr lang="en-AU" b="0"/>
        </a:p>
      </dgm:t>
    </dgm:pt>
    <dgm:pt modelId="{F8466E29-43AB-4B68-8DAE-7D4F712270B3}" type="sibTrans" cxnId="{E3EC8E88-3234-4784-968A-082AA4EE9511}">
      <dgm:prSet/>
      <dgm:spPr/>
      <dgm:t>
        <a:bodyPr/>
        <a:lstStyle/>
        <a:p>
          <a:endParaRPr lang="en-AU" b="0"/>
        </a:p>
      </dgm:t>
    </dgm:pt>
    <dgm:pt modelId="{58558C87-B42F-4776-9EA8-D121CD29C1ED}">
      <dgm:prSet/>
      <dgm:spPr/>
      <dgm:t>
        <a:bodyPr/>
        <a:lstStyle/>
        <a:p>
          <a:r>
            <a:rPr lang="en-AU" b="0" dirty="0" smtClean="0"/>
            <a:t>CONDITIONING</a:t>
          </a:r>
        </a:p>
        <a:p>
          <a:r>
            <a:rPr lang="en-AU" b="0" dirty="0" smtClean="0"/>
            <a:t>Predatory experience</a:t>
          </a:r>
          <a:endParaRPr lang="en-AU" b="0" dirty="0"/>
        </a:p>
      </dgm:t>
    </dgm:pt>
    <dgm:pt modelId="{BC688B47-0C33-4480-BBF9-8CB7E28737F6}" type="parTrans" cxnId="{F624A609-A0A8-43CE-A419-B0BF3ABEAB17}">
      <dgm:prSet/>
      <dgm:spPr/>
      <dgm:t>
        <a:bodyPr/>
        <a:lstStyle/>
        <a:p>
          <a:endParaRPr lang="en-AU" b="0"/>
        </a:p>
      </dgm:t>
    </dgm:pt>
    <dgm:pt modelId="{741E6B74-4DD4-415D-9699-70026CD1965E}" type="sibTrans" cxnId="{F624A609-A0A8-43CE-A419-B0BF3ABEAB17}">
      <dgm:prSet/>
      <dgm:spPr/>
      <dgm:t>
        <a:bodyPr/>
        <a:lstStyle/>
        <a:p>
          <a:endParaRPr lang="en-AU" b="0"/>
        </a:p>
      </dgm:t>
    </dgm:pt>
    <dgm:pt modelId="{163B1B26-40DE-4253-B983-9479111376DD}">
      <dgm:prSet phldrT="[Text]"/>
      <dgm:spPr/>
      <dgm:t>
        <a:bodyPr/>
        <a:lstStyle/>
        <a:p>
          <a:r>
            <a:rPr lang="en-AU" b="0" dirty="0" smtClean="0"/>
            <a:t>COLLECTION</a:t>
          </a:r>
          <a:endParaRPr lang="en-AU" b="0" dirty="0"/>
        </a:p>
      </dgm:t>
    </dgm:pt>
    <dgm:pt modelId="{567619BA-6A2A-4239-BE51-A1C879FD4550}" type="sibTrans" cxnId="{E733CF8C-1D9D-465C-8E52-F59FD5ACC27E}">
      <dgm:prSet/>
      <dgm:spPr/>
      <dgm:t>
        <a:bodyPr/>
        <a:lstStyle/>
        <a:p>
          <a:endParaRPr lang="en-AU" b="0"/>
        </a:p>
      </dgm:t>
    </dgm:pt>
    <dgm:pt modelId="{407ACEE5-3314-4C4A-B72B-12E5E72DA286}" type="parTrans" cxnId="{E733CF8C-1D9D-465C-8E52-F59FD5ACC27E}">
      <dgm:prSet/>
      <dgm:spPr/>
      <dgm:t>
        <a:bodyPr/>
        <a:lstStyle/>
        <a:p>
          <a:endParaRPr lang="en-AU" b="0"/>
        </a:p>
      </dgm:t>
    </dgm:pt>
    <dgm:pt modelId="{49CE1006-5265-4FF7-8509-FB6066DAAB9A}" type="pres">
      <dgm:prSet presAssocID="{785C33F1-FD02-4BE2-BC40-B35529A8C0E9}" presName="CompostProcess" presStyleCnt="0">
        <dgm:presLayoutVars>
          <dgm:dir/>
          <dgm:resizeHandles val="exact"/>
        </dgm:presLayoutVars>
      </dgm:prSet>
      <dgm:spPr/>
    </dgm:pt>
    <dgm:pt modelId="{B741E302-C24C-48F1-B2FE-BB9DDEA17D4A}" type="pres">
      <dgm:prSet presAssocID="{785C33F1-FD02-4BE2-BC40-B35529A8C0E9}" presName="arrow" presStyleLbl="bgShp" presStyleIdx="0" presStyleCnt="1" custLinFactNeighborY="-2941"/>
      <dgm:spPr/>
    </dgm:pt>
    <dgm:pt modelId="{C3C98238-A7D2-4D66-AD8E-67DA2703375C}" type="pres">
      <dgm:prSet presAssocID="{785C33F1-FD02-4BE2-BC40-B35529A8C0E9}" presName="linearProcess" presStyleCnt="0"/>
      <dgm:spPr/>
    </dgm:pt>
    <dgm:pt modelId="{8FC937C7-BC44-40E9-B6B7-7AC6779FF9FD}" type="pres">
      <dgm:prSet presAssocID="{163B1B26-40DE-4253-B983-9479111376DD}" presName="textNode" presStyleLbl="node1" presStyleIdx="0" presStyleCnt="4" custAng="0">
        <dgm:presLayoutVars>
          <dgm:bulletEnabled val="1"/>
        </dgm:presLayoutVars>
      </dgm:prSet>
      <dgm:spPr/>
      <dgm:t>
        <a:bodyPr/>
        <a:lstStyle/>
        <a:p>
          <a:endParaRPr lang="en-AU"/>
        </a:p>
      </dgm:t>
    </dgm:pt>
    <dgm:pt modelId="{5F01FE96-EFBC-4137-80F1-621471822F77}" type="pres">
      <dgm:prSet presAssocID="{567619BA-6A2A-4239-BE51-A1C879FD4550}" presName="sibTrans" presStyleCnt="0"/>
      <dgm:spPr/>
    </dgm:pt>
    <dgm:pt modelId="{6E526762-4598-46E5-9860-31C9AB122B66}" type="pres">
      <dgm:prSet presAssocID="{3C892204-2EB1-47D1-8027-6D233D705D2D}" presName="textNode" presStyleLbl="node1" presStyleIdx="1" presStyleCnt="4">
        <dgm:presLayoutVars>
          <dgm:bulletEnabled val="1"/>
        </dgm:presLayoutVars>
      </dgm:prSet>
      <dgm:spPr/>
      <dgm:t>
        <a:bodyPr/>
        <a:lstStyle/>
        <a:p>
          <a:endParaRPr lang="en-AU"/>
        </a:p>
      </dgm:t>
    </dgm:pt>
    <dgm:pt modelId="{0424B7E6-B8AD-41CF-9A87-CC234CFFE80D}" type="pres">
      <dgm:prSet presAssocID="{F8466E29-43AB-4B68-8DAE-7D4F712270B3}" presName="sibTrans" presStyleCnt="0"/>
      <dgm:spPr/>
    </dgm:pt>
    <dgm:pt modelId="{14447DC9-1DFA-4702-9F72-25A383D67F73}" type="pres">
      <dgm:prSet presAssocID="{58558C87-B42F-4776-9EA8-D121CD29C1ED}" presName="textNode" presStyleLbl="node1" presStyleIdx="2" presStyleCnt="4">
        <dgm:presLayoutVars>
          <dgm:bulletEnabled val="1"/>
        </dgm:presLayoutVars>
      </dgm:prSet>
      <dgm:spPr/>
      <dgm:t>
        <a:bodyPr/>
        <a:lstStyle/>
        <a:p>
          <a:endParaRPr lang="en-AU"/>
        </a:p>
      </dgm:t>
    </dgm:pt>
    <dgm:pt modelId="{427CE859-D3DD-45C4-B723-691CE9BADBC7}" type="pres">
      <dgm:prSet presAssocID="{741E6B74-4DD4-415D-9699-70026CD1965E}" presName="sibTrans" presStyleCnt="0"/>
      <dgm:spPr/>
    </dgm:pt>
    <dgm:pt modelId="{A99041F5-3C4A-43E0-8BE1-BA0C5B9FB90A}" type="pres">
      <dgm:prSet presAssocID="{4AF18CD1-E875-4D48-801F-8FEBFE8B47A0}" presName="textNode" presStyleLbl="node1" presStyleIdx="3" presStyleCnt="4">
        <dgm:presLayoutVars>
          <dgm:bulletEnabled val="1"/>
        </dgm:presLayoutVars>
      </dgm:prSet>
      <dgm:spPr/>
      <dgm:t>
        <a:bodyPr/>
        <a:lstStyle/>
        <a:p>
          <a:endParaRPr lang="en-AU"/>
        </a:p>
      </dgm:t>
    </dgm:pt>
  </dgm:ptLst>
  <dgm:cxnLst>
    <dgm:cxn modelId="{F624A609-A0A8-43CE-A419-B0BF3ABEAB17}" srcId="{785C33F1-FD02-4BE2-BC40-B35529A8C0E9}" destId="{58558C87-B42F-4776-9EA8-D121CD29C1ED}" srcOrd="2" destOrd="0" parTransId="{BC688B47-0C33-4480-BBF9-8CB7E28737F6}" sibTransId="{741E6B74-4DD4-415D-9699-70026CD1965E}"/>
    <dgm:cxn modelId="{10AEC65D-4241-432C-9B7D-303A5CB94E49}" type="presOf" srcId="{785C33F1-FD02-4BE2-BC40-B35529A8C0E9}" destId="{49CE1006-5265-4FF7-8509-FB6066DAAB9A}" srcOrd="0" destOrd="0" presId="urn:microsoft.com/office/officeart/2005/8/layout/hProcess9"/>
    <dgm:cxn modelId="{E3EC8E88-3234-4784-968A-082AA4EE9511}" srcId="{785C33F1-FD02-4BE2-BC40-B35529A8C0E9}" destId="{3C892204-2EB1-47D1-8027-6D233D705D2D}" srcOrd="1" destOrd="0" parTransId="{34D3F840-0FA1-4817-9DF5-074147A5143D}" sibTransId="{F8466E29-43AB-4B68-8DAE-7D4F712270B3}"/>
    <dgm:cxn modelId="{E733CF8C-1D9D-465C-8E52-F59FD5ACC27E}" srcId="{785C33F1-FD02-4BE2-BC40-B35529A8C0E9}" destId="{163B1B26-40DE-4253-B983-9479111376DD}" srcOrd="0" destOrd="0" parTransId="{407ACEE5-3314-4C4A-B72B-12E5E72DA286}" sibTransId="{567619BA-6A2A-4239-BE51-A1C879FD4550}"/>
    <dgm:cxn modelId="{E28B327F-BCF1-4F3B-85DF-F9F6058C0C1C}" type="presOf" srcId="{163B1B26-40DE-4253-B983-9479111376DD}" destId="{8FC937C7-BC44-40E9-B6B7-7AC6779FF9FD}" srcOrd="0" destOrd="0" presId="urn:microsoft.com/office/officeart/2005/8/layout/hProcess9"/>
    <dgm:cxn modelId="{C9D9EDA6-DE47-4190-96CB-33892997B08D}" type="presOf" srcId="{3C892204-2EB1-47D1-8027-6D233D705D2D}" destId="{6E526762-4598-46E5-9860-31C9AB122B66}" srcOrd="0" destOrd="0" presId="urn:microsoft.com/office/officeart/2005/8/layout/hProcess9"/>
    <dgm:cxn modelId="{080BABDB-88B5-49B4-B48D-BCD62CBD744F}" srcId="{785C33F1-FD02-4BE2-BC40-B35529A8C0E9}" destId="{4AF18CD1-E875-4D48-801F-8FEBFE8B47A0}" srcOrd="3" destOrd="0" parTransId="{07A8A67A-9778-47EA-85BA-A362AC2F7833}" sibTransId="{D7802E81-611D-4985-BDE8-D69CC1D60F0D}"/>
    <dgm:cxn modelId="{2BE4BFE6-030D-4F58-A809-85D9CB44BF85}" type="presOf" srcId="{58558C87-B42F-4776-9EA8-D121CD29C1ED}" destId="{14447DC9-1DFA-4702-9F72-25A383D67F73}" srcOrd="0" destOrd="0" presId="urn:microsoft.com/office/officeart/2005/8/layout/hProcess9"/>
    <dgm:cxn modelId="{0726EFF5-D4D4-4D8D-9BB0-940C52129634}" type="presOf" srcId="{4AF18CD1-E875-4D48-801F-8FEBFE8B47A0}" destId="{A99041F5-3C4A-43E0-8BE1-BA0C5B9FB90A}" srcOrd="0" destOrd="0" presId="urn:microsoft.com/office/officeart/2005/8/layout/hProcess9"/>
    <dgm:cxn modelId="{AB6F767B-71E2-4AC6-AF63-EB293F317024}" type="presParOf" srcId="{49CE1006-5265-4FF7-8509-FB6066DAAB9A}" destId="{B741E302-C24C-48F1-B2FE-BB9DDEA17D4A}" srcOrd="0" destOrd="0" presId="urn:microsoft.com/office/officeart/2005/8/layout/hProcess9"/>
    <dgm:cxn modelId="{BE6EACFE-FE70-49C5-B1F5-DA6EF1F9547F}" type="presParOf" srcId="{49CE1006-5265-4FF7-8509-FB6066DAAB9A}" destId="{C3C98238-A7D2-4D66-AD8E-67DA2703375C}" srcOrd="1" destOrd="0" presId="urn:microsoft.com/office/officeart/2005/8/layout/hProcess9"/>
    <dgm:cxn modelId="{21AB2816-EED9-484A-82CD-88D283EAB245}" type="presParOf" srcId="{C3C98238-A7D2-4D66-AD8E-67DA2703375C}" destId="{8FC937C7-BC44-40E9-B6B7-7AC6779FF9FD}" srcOrd="0" destOrd="0" presId="urn:microsoft.com/office/officeart/2005/8/layout/hProcess9"/>
    <dgm:cxn modelId="{45A346F6-AA47-41A1-AE6D-C60B7938314E}" type="presParOf" srcId="{C3C98238-A7D2-4D66-AD8E-67DA2703375C}" destId="{5F01FE96-EFBC-4137-80F1-621471822F77}" srcOrd="1" destOrd="0" presId="urn:microsoft.com/office/officeart/2005/8/layout/hProcess9"/>
    <dgm:cxn modelId="{9C3F7129-C198-4643-B353-08DF44ABB887}" type="presParOf" srcId="{C3C98238-A7D2-4D66-AD8E-67DA2703375C}" destId="{6E526762-4598-46E5-9860-31C9AB122B66}" srcOrd="2" destOrd="0" presId="urn:microsoft.com/office/officeart/2005/8/layout/hProcess9"/>
    <dgm:cxn modelId="{EBDA3689-653E-4C4F-BBC7-EF12673BF219}" type="presParOf" srcId="{C3C98238-A7D2-4D66-AD8E-67DA2703375C}" destId="{0424B7E6-B8AD-41CF-9A87-CC234CFFE80D}" srcOrd="3" destOrd="0" presId="urn:microsoft.com/office/officeart/2005/8/layout/hProcess9"/>
    <dgm:cxn modelId="{233D9892-B780-4E43-B6CA-BCA41075A218}" type="presParOf" srcId="{C3C98238-A7D2-4D66-AD8E-67DA2703375C}" destId="{14447DC9-1DFA-4702-9F72-25A383D67F73}" srcOrd="4" destOrd="0" presId="urn:microsoft.com/office/officeart/2005/8/layout/hProcess9"/>
    <dgm:cxn modelId="{756FEF52-9DBD-4E3C-B5DB-2EC88EC9D64B}" type="presParOf" srcId="{C3C98238-A7D2-4D66-AD8E-67DA2703375C}" destId="{427CE859-D3DD-45C4-B723-691CE9BADBC7}" srcOrd="5" destOrd="0" presId="urn:microsoft.com/office/officeart/2005/8/layout/hProcess9"/>
    <dgm:cxn modelId="{A7DD9474-CB38-4D21-A65D-3C8C717B6759}" type="presParOf" srcId="{C3C98238-A7D2-4D66-AD8E-67DA2703375C}" destId="{A99041F5-3C4A-43E0-8BE1-BA0C5B9FB90A}"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41E302-C24C-48F1-B2FE-BB9DDEA17D4A}">
      <dsp:nvSpPr>
        <dsp:cNvPr id="0" name=""/>
        <dsp:cNvSpPr/>
      </dsp:nvSpPr>
      <dsp:spPr>
        <a:xfrm>
          <a:off x="642941" y="0"/>
          <a:ext cx="7286676" cy="242889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C937C7-BC44-40E9-B6B7-7AC6779FF9FD}">
      <dsp:nvSpPr>
        <dsp:cNvPr id="0" name=""/>
        <dsp:cNvSpPr/>
      </dsp:nvSpPr>
      <dsp:spPr>
        <a:xfrm>
          <a:off x="162900" y="740370"/>
          <a:ext cx="1629857" cy="9208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AU" sz="1800" b="0" kern="1200" dirty="0" smtClean="0"/>
            <a:t>COLLECTION</a:t>
          </a:r>
          <a:endParaRPr lang="en-AU" sz="1800" b="0" kern="1200" dirty="0"/>
        </a:p>
      </dsp:txBody>
      <dsp:txXfrm>
        <a:off x="207851" y="785321"/>
        <a:ext cx="1539955" cy="8309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41E302-C24C-48F1-B2FE-BB9DDEA17D4A}">
      <dsp:nvSpPr>
        <dsp:cNvPr id="0" name=""/>
        <dsp:cNvSpPr/>
      </dsp:nvSpPr>
      <dsp:spPr>
        <a:xfrm>
          <a:off x="642941" y="0"/>
          <a:ext cx="7286676" cy="242889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C937C7-BC44-40E9-B6B7-7AC6779FF9FD}">
      <dsp:nvSpPr>
        <dsp:cNvPr id="0" name=""/>
        <dsp:cNvSpPr/>
      </dsp:nvSpPr>
      <dsp:spPr>
        <a:xfrm>
          <a:off x="1674" y="728667"/>
          <a:ext cx="2008408" cy="9715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AU" sz="1600" b="0" kern="1200" dirty="0" smtClean="0"/>
            <a:t>COLLECTION</a:t>
          </a:r>
          <a:endParaRPr lang="en-AU" sz="1600" b="0" kern="1200" dirty="0"/>
        </a:p>
      </dsp:txBody>
      <dsp:txXfrm>
        <a:off x="49101" y="776094"/>
        <a:ext cx="1913554" cy="876702"/>
      </dsp:txXfrm>
    </dsp:sp>
    <dsp:sp modelId="{6E526762-4598-46E5-9860-31C9AB122B66}">
      <dsp:nvSpPr>
        <dsp:cNvPr id="0" name=""/>
        <dsp:cNvSpPr/>
      </dsp:nvSpPr>
      <dsp:spPr>
        <a:xfrm>
          <a:off x="2188608" y="728667"/>
          <a:ext cx="2008408" cy="9715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AU" sz="1600" b="0" kern="1200" dirty="0" smtClean="0"/>
            <a:t>PRE-CONDITIONING</a:t>
          </a:r>
        </a:p>
        <a:p>
          <a:pPr lvl="0" algn="ctr" defTabSz="711200">
            <a:lnSpc>
              <a:spcPct val="90000"/>
            </a:lnSpc>
            <a:spcBef>
              <a:spcPct val="0"/>
            </a:spcBef>
            <a:spcAft>
              <a:spcPct val="35000"/>
            </a:spcAft>
          </a:pPr>
          <a:r>
            <a:rPr lang="en-AU" sz="1600" b="0" kern="1200" dirty="0" smtClean="0"/>
            <a:t>Food availability</a:t>
          </a:r>
        </a:p>
      </dsp:txBody>
      <dsp:txXfrm>
        <a:off x="2236035" y="776094"/>
        <a:ext cx="1913554" cy="876702"/>
      </dsp:txXfrm>
    </dsp:sp>
    <dsp:sp modelId="{14447DC9-1DFA-4702-9F72-25A383D67F73}">
      <dsp:nvSpPr>
        <dsp:cNvPr id="0" name=""/>
        <dsp:cNvSpPr/>
      </dsp:nvSpPr>
      <dsp:spPr>
        <a:xfrm>
          <a:off x="4375542" y="728667"/>
          <a:ext cx="2008408" cy="9715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AU" sz="1600" b="0" kern="1200" dirty="0" smtClean="0"/>
            <a:t>CONDITIONING</a:t>
          </a:r>
        </a:p>
        <a:p>
          <a:pPr lvl="0" algn="ctr" defTabSz="711200">
            <a:lnSpc>
              <a:spcPct val="90000"/>
            </a:lnSpc>
            <a:spcBef>
              <a:spcPct val="0"/>
            </a:spcBef>
            <a:spcAft>
              <a:spcPct val="35000"/>
            </a:spcAft>
          </a:pPr>
          <a:r>
            <a:rPr lang="en-AU" sz="1600" b="0" kern="1200" dirty="0" smtClean="0"/>
            <a:t>Predatory experience</a:t>
          </a:r>
          <a:endParaRPr lang="en-AU" sz="1600" b="0" kern="1200" dirty="0"/>
        </a:p>
      </dsp:txBody>
      <dsp:txXfrm>
        <a:off x="4422969" y="776094"/>
        <a:ext cx="1913554" cy="876702"/>
      </dsp:txXfrm>
    </dsp:sp>
    <dsp:sp modelId="{A99041F5-3C4A-43E0-8BE1-BA0C5B9FB90A}">
      <dsp:nvSpPr>
        <dsp:cNvPr id="0" name=""/>
        <dsp:cNvSpPr/>
      </dsp:nvSpPr>
      <dsp:spPr>
        <a:xfrm>
          <a:off x="6562476" y="728667"/>
          <a:ext cx="2008408" cy="9715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AU" sz="1600" b="0" kern="1200" dirty="0" smtClean="0"/>
            <a:t>FIELD OBS &amp; SURVIVAL</a:t>
          </a:r>
          <a:endParaRPr lang="en-AU" sz="1600" b="0" kern="1200" dirty="0"/>
        </a:p>
      </dsp:txBody>
      <dsp:txXfrm>
        <a:off x="6609903" y="776094"/>
        <a:ext cx="1913554" cy="8767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17FCE0-40B6-4526-AACE-7F10283FA9F5}" type="datetimeFigureOut">
              <a:rPr lang="en-US" smtClean="0"/>
              <a:pPr/>
              <a:t>7/9/2012</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1FD775-A386-403E-A927-062A8F7C9B10}" type="slidenum">
              <a:rPr lang="en-AU" smtClean="0"/>
              <a:pPr/>
              <a:t>‹#›</a:t>
            </a:fld>
            <a:endParaRPr lang="en-AU"/>
          </a:p>
        </p:txBody>
      </p:sp>
    </p:spTree>
    <p:extLst>
      <p:ext uri="{BB962C8B-B14F-4D97-AF65-F5344CB8AC3E}">
        <p14:creationId xmlns:p14="http://schemas.microsoft.com/office/powerpoint/2010/main" val="3769490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smtClean="0"/>
          </a:p>
          <a:p>
            <a:r>
              <a:rPr lang="en-AU" sz="1200" kern="1200" dirty="0" smtClean="0">
                <a:solidFill>
                  <a:schemeClr val="tx1"/>
                </a:solidFill>
                <a:latin typeface="+mn-lt"/>
                <a:ea typeface="+mn-ea"/>
                <a:cs typeface="+mn-cs"/>
              </a:rPr>
              <a:t>The study highlights the critical importance of experience with a predator in influencing survival in the field at settlement, and the interactive role that motivation to feed has in modifying behaviour and risk.</a:t>
            </a:r>
          </a:p>
        </p:txBody>
      </p:sp>
      <p:sp>
        <p:nvSpPr>
          <p:cNvPr id="4" name="Slide Number Placeholder 3"/>
          <p:cNvSpPr>
            <a:spLocks noGrp="1"/>
          </p:cNvSpPr>
          <p:nvPr>
            <p:ph type="sldNum" sz="quarter" idx="10"/>
          </p:nvPr>
        </p:nvSpPr>
        <p:spPr/>
        <p:txBody>
          <a:bodyPr/>
          <a:lstStyle/>
          <a:p>
            <a:fld id="{C81FD775-A386-403E-A927-062A8F7C9B10}" type="slidenum">
              <a:rPr lang="en-AU" smtClean="0"/>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kern="1200" dirty="0" smtClean="0">
                <a:solidFill>
                  <a:schemeClr val="tx1"/>
                </a:solidFill>
                <a:latin typeface="+mn-lt"/>
                <a:ea typeface="+mn-ea"/>
                <a:cs typeface="+mn-cs"/>
              </a:rPr>
              <a:t>Many organisms live under the constant threat of predation, but for most of these, the magnitude of threats changes through time. Organisms are most vulnerable when they are small or young, or when they undergo ontogenetic shifts in habitat and encounter a new suite of predators. One such transition</a:t>
            </a:r>
            <a:r>
              <a:rPr lang="en-AU" sz="1200" kern="1200" baseline="0" dirty="0" smtClean="0">
                <a:solidFill>
                  <a:schemeClr val="tx1"/>
                </a:solidFill>
                <a:latin typeface="+mn-lt"/>
                <a:ea typeface="+mn-ea"/>
                <a:cs typeface="+mn-cs"/>
              </a:rPr>
              <a:t> period which is the focus of the present study, is settlement. </a:t>
            </a:r>
          </a:p>
          <a:p>
            <a:endParaRPr lang="en-AU" sz="1200" kern="1200" baseline="0" dirty="0" smtClean="0">
              <a:solidFill>
                <a:schemeClr val="tx1"/>
              </a:solidFill>
              <a:latin typeface="+mn-lt"/>
              <a:ea typeface="+mn-ea"/>
              <a:cs typeface="+mn-cs"/>
            </a:endParaRPr>
          </a:p>
          <a:p>
            <a:r>
              <a:rPr lang="en-AU" sz="1200" kern="1200" dirty="0" smtClean="0">
                <a:solidFill>
                  <a:schemeClr val="tx1"/>
                </a:solidFill>
                <a:latin typeface="+mn-lt"/>
                <a:ea typeface="+mn-ea"/>
                <a:cs typeface="+mn-cs"/>
              </a:rPr>
              <a:t>The lack of familiarity with local predators greatly hinders the assessment of risk. Organisms should develop mechanisms that promote the rapid and efficient identification of novel predators to enhance risk assessment and promote survival. Understanding how organisms learn and modify their behaviour in relation to predators is fundamental to the dynamics of predator-prey interactions.</a:t>
            </a:r>
          </a:p>
          <a:p>
            <a:endParaRPr lang="en-AU" dirty="0"/>
          </a:p>
        </p:txBody>
      </p:sp>
      <p:sp>
        <p:nvSpPr>
          <p:cNvPr id="4" name="Slide Number Placeholder 3"/>
          <p:cNvSpPr>
            <a:spLocks noGrp="1"/>
          </p:cNvSpPr>
          <p:nvPr>
            <p:ph type="sldNum" sz="quarter" idx="10"/>
          </p:nvPr>
        </p:nvSpPr>
        <p:spPr/>
        <p:txBody>
          <a:bodyPr/>
          <a:lstStyle/>
          <a:p>
            <a:fld id="{C81FD775-A386-403E-A927-062A8F7C9B10}" type="slidenum">
              <a:rPr lang="en-AU" smtClean="0"/>
              <a:pPr/>
              <a:t>2</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Waiting on the reef for our little fishes are a myriad of fishes that would love to eat</a:t>
            </a:r>
            <a:r>
              <a:rPr lang="en-AU" baseline="0" dirty="0" smtClean="0"/>
              <a:t> a small fish as it comes into the reef.</a:t>
            </a:r>
          </a:p>
          <a:p>
            <a:r>
              <a:rPr lang="en-AU" baseline="0" dirty="0" smtClean="0"/>
              <a:t>While many of these are quite small, often only a </a:t>
            </a:r>
            <a:r>
              <a:rPr lang="en-AU" baseline="0" dirty="0" err="1" smtClean="0"/>
              <a:t>handspan</a:t>
            </a:r>
            <a:r>
              <a:rPr lang="en-AU" baseline="0" dirty="0" smtClean="0"/>
              <a:t> in length, they can consume vast numbers of the baby fishes.</a:t>
            </a:r>
          </a:p>
          <a:p>
            <a:endParaRPr lang="en-AU" baseline="0" dirty="0" smtClean="0"/>
          </a:p>
          <a:p>
            <a:r>
              <a:rPr lang="en-AU" dirty="0" smtClean="0"/>
              <a:t>So, when little</a:t>
            </a:r>
            <a:r>
              <a:rPr lang="en-AU" baseline="0" dirty="0" smtClean="0"/>
              <a:t> fish</a:t>
            </a:r>
            <a:r>
              <a:rPr lang="en-AU" dirty="0" smtClean="0"/>
              <a:t> arrive, how do</a:t>
            </a:r>
            <a:r>
              <a:rPr lang="en-AU" baseline="0" dirty="0" smtClean="0"/>
              <a:t> they manage to survive the many hungry mouths on the reef?</a:t>
            </a:r>
          </a:p>
          <a:p>
            <a:endParaRPr lang="en-AU" baseline="0" dirty="0" smtClean="0"/>
          </a:p>
          <a:p>
            <a:r>
              <a:rPr lang="en-AU" baseline="0" dirty="0" smtClean="0"/>
              <a:t>They need information on who to avoid. We’ve been looking at how they gain this information.</a:t>
            </a:r>
          </a:p>
          <a:p>
            <a:r>
              <a:rPr lang="en-AU" baseline="0" dirty="0" smtClean="0"/>
              <a:t>Their first source of information, is what could be called ‘onboard’ information about who predators are – they may have an innate (or genetically programmed) capacity to avoid certain dangerous fish species; </a:t>
            </a:r>
          </a:p>
          <a:p>
            <a:r>
              <a:rPr lang="en-AU" baseline="0" dirty="0" smtClean="0"/>
              <a:t>Alternatively, they could have a mechanism of learning who predators are.... </a:t>
            </a:r>
          </a:p>
          <a:p>
            <a:endParaRPr lang="en-AU" baseline="0" dirty="0" smtClean="0"/>
          </a:p>
          <a:p>
            <a:endParaRPr lang="en-AU" baseline="0" dirty="0" smtClean="0"/>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C81FD775-A386-403E-A927-062A8F7C9B10}" type="slidenum">
              <a:rPr lang="en-AU" smtClean="0"/>
              <a:pPr/>
              <a:t>3</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When a new fish moves</a:t>
            </a:r>
            <a:r>
              <a:rPr lang="en-AU" baseline="0" dirty="0" smtClean="0"/>
              <a:t> from the plankton and comes down to the reef to find a settlement site, she doesn’t know which types of predators are waiting for her. </a:t>
            </a:r>
          </a:p>
          <a:p>
            <a:r>
              <a:rPr lang="en-AU" baseline="0" dirty="0" smtClean="0"/>
              <a:t>Most reef fishes are strongly site attached, and many of these predators live within a 10 x 10m area for most of their lives. This makes the identity of predators very unpredictable among patches of habitat.</a:t>
            </a:r>
          </a:p>
          <a:p>
            <a:endParaRPr lang="en-AU" baseline="0" dirty="0" smtClean="0"/>
          </a:p>
          <a:p>
            <a:r>
              <a:rPr lang="en-AU" baseline="0" dirty="0" smtClean="0"/>
              <a:t>This suggests that onboard information is not going to tell the little fish all it needs to survive. It must have a mechanism whereby it can rapidly and efficiently learn about the predators that live in their little patch of reef.</a:t>
            </a:r>
            <a:endParaRPr lang="en-AU" dirty="0"/>
          </a:p>
        </p:txBody>
      </p:sp>
      <p:sp>
        <p:nvSpPr>
          <p:cNvPr id="4" name="Slide Number Placeholder 3"/>
          <p:cNvSpPr>
            <a:spLocks noGrp="1"/>
          </p:cNvSpPr>
          <p:nvPr>
            <p:ph type="sldNum" sz="quarter" idx="10"/>
          </p:nvPr>
        </p:nvSpPr>
        <p:spPr/>
        <p:txBody>
          <a:bodyPr/>
          <a:lstStyle/>
          <a:p>
            <a:fld id="{C81FD775-A386-403E-A927-062A8F7C9B10}" type="slidenum">
              <a:rPr lang="en-AU" smtClean="0"/>
              <a:pPr/>
              <a:t>4</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Damage released chemicals and simple learning mechanism</a:t>
            </a:r>
          </a:p>
          <a:p>
            <a:endParaRPr lang="en-AU" dirty="0" smtClean="0"/>
          </a:p>
          <a:p>
            <a:r>
              <a:rPr lang="en-AU" dirty="0" smtClean="0"/>
              <a:t>When a predator comes into the</a:t>
            </a:r>
            <a:r>
              <a:rPr lang="en-AU" baseline="0" dirty="0" smtClean="0"/>
              <a:t> vicinity of some potential little fish, the fishes will respond even if they don’t know the predator by moving away and becoming more vigilant because the fish is larger than they are. </a:t>
            </a:r>
          </a:p>
          <a:p>
            <a:endParaRPr lang="en-AU" baseline="0" dirty="0" smtClean="0"/>
          </a:p>
          <a:p>
            <a:r>
              <a:rPr lang="en-AU" baseline="0" dirty="0" smtClean="0"/>
              <a:t>However, when the cod goes and captures out lemon damsel it triggers a hard-wired fright reaction.</a:t>
            </a:r>
          </a:p>
          <a:p>
            <a:endParaRPr lang="en-AU" dirty="0" smtClean="0"/>
          </a:p>
          <a:p>
            <a:r>
              <a:rPr lang="en-AU" dirty="0" smtClean="0"/>
              <a:t>Fish</a:t>
            </a:r>
            <a:r>
              <a:rPr lang="en-AU" baseline="0" dirty="0" smtClean="0"/>
              <a:t> that are damaged release a chemical that when smelt by their shoal-mates causes a fright response.</a:t>
            </a:r>
          </a:p>
          <a:p>
            <a:endParaRPr lang="en-AU" dirty="0" smtClean="0"/>
          </a:p>
          <a:p>
            <a:r>
              <a:rPr lang="en-AU" dirty="0" smtClean="0"/>
              <a:t>As</a:t>
            </a:r>
            <a:r>
              <a:rPr lang="en-AU" baseline="0" dirty="0" smtClean="0"/>
              <a:t> the smell drifts with the current, it causes a fright reaction in the others of the same species in the area. </a:t>
            </a:r>
          </a:p>
          <a:p>
            <a:endParaRPr lang="en-AU" baseline="0" dirty="0" smtClean="0"/>
          </a:p>
          <a:p>
            <a:r>
              <a:rPr lang="en-AU" baseline="0" dirty="0" smtClean="0"/>
              <a:t>All marine animals have a characteristic smell, and predators are particularly smelly. When the predator swims into the picture, he’s followed by a olfactory halo, and this smell gets mixed in with the damaged-released alarm chemicals to tag the predator as a threat (it’s called Associative Learning). </a:t>
            </a:r>
            <a:endParaRPr lang="en-AU" dirty="0" smtClean="0"/>
          </a:p>
          <a:p>
            <a:endParaRPr lang="en-AU" dirty="0" smtClean="0"/>
          </a:p>
          <a:p>
            <a:r>
              <a:rPr lang="en-AU" dirty="0" smtClean="0"/>
              <a:t>Active chemical even still active in faeces!</a:t>
            </a:r>
          </a:p>
          <a:p>
            <a:r>
              <a:rPr lang="en-AU" dirty="0" smtClean="0"/>
              <a:t>Learn from </a:t>
            </a:r>
            <a:r>
              <a:rPr lang="en-AU" dirty="0" err="1" smtClean="0"/>
              <a:t>eachother</a:t>
            </a:r>
            <a:r>
              <a:rPr lang="en-AU" dirty="0" smtClean="0"/>
              <a:t> by social learning!</a:t>
            </a:r>
          </a:p>
          <a:p>
            <a:endParaRPr lang="en-AU" dirty="0"/>
          </a:p>
        </p:txBody>
      </p:sp>
      <p:sp>
        <p:nvSpPr>
          <p:cNvPr id="4" name="Slide Number Placeholder 3"/>
          <p:cNvSpPr>
            <a:spLocks noGrp="1"/>
          </p:cNvSpPr>
          <p:nvPr>
            <p:ph type="sldNum" sz="quarter" idx="10"/>
          </p:nvPr>
        </p:nvSpPr>
        <p:spPr/>
        <p:txBody>
          <a:bodyPr/>
          <a:lstStyle/>
          <a:p>
            <a:fld id="{C81FD775-A386-403E-A927-062A8F7C9B10}" type="slidenum">
              <a:rPr lang="en-AU" smtClean="0"/>
              <a:pPr/>
              <a:t>5</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kern="1200" dirty="0" smtClean="0">
                <a:solidFill>
                  <a:schemeClr val="tx1"/>
                </a:solidFill>
                <a:latin typeface="+mn-lt"/>
                <a:ea typeface="+mn-ea"/>
                <a:cs typeface="+mn-cs"/>
              </a:rPr>
              <a:t>Avoiding predators is not all the little fish has to worry about; one of its main motivations at this life stage is to eat a great deal and grow fast.</a:t>
            </a:r>
          </a:p>
          <a:p>
            <a:endParaRPr lang="en-AU" sz="1200" kern="1200" dirty="0" smtClean="0">
              <a:solidFill>
                <a:schemeClr val="tx1"/>
              </a:solidFill>
              <a:latin typeface="+mn-lt"/>
              <a:ea typeface="+mn-ea"/>
              <a:cs typeface="+mn-cs"/>
            </a:endParaRPr>
          </a:p>
          <a:p>
            <a:r>
              <a:rPr lang="en-AU" sz="1200" kern="1200" dirty="0" smtClean="0">
                <a:solidFill>
                  <a:schemeClr val="tx1"/>
                </a:solidFill>
                <a:latin typeface="+mn-lt"/>
                <a:ea typeface="+mn-ea"/>
                <a:cs typeface="+mn-cs"/>
              </a:rPr>
              <a:t>The magnitude of the anti-predator behaviour elicited by a threat is dependent on the feeding history of the individual. Hungry fish, or fish in poor body condition, take more risks to attain their next meal compared individuals that have fed.</a:t>
            </a:r>
            <a:r>
              <a:rPr lang="en-AU" sz="1200" kern="1200" baseline="0" dirty="0" smtClean="0">
                <a:solidFill>
                  <a:schemeClr val="tx1"/>
                </a:solidFill>
                <a:latin typeface="+mn-lt"/>
                <a:ea typeface="+mn-ea"/>
                <a:cs typeface="+mn-cs"/>
              </a:rPr>
              <a:t> </a:t>
            </a:r>
            <a:endParaRPr lang="en-AU" dirty="0"/>
          </a:p>
        </p:txBody>
      </p:sp>
      <p:sp>
        <p:nvSpPr>
          <p:cNvPr id="4" name="Slide Number Placeholder 3"/>
          <p:cNvSpPr>
            <a:spLocks noGrp="1"/>
          </p:cNvSpPr>
          <p:nvPr>
            <p:ph type="sldNum" sz="quarter" idx="10"/>
          </p:nvPr>
        </p:nvSpPr>
        <p:spPr/>
        <p:txBody>
          <a:bodyPr/>
          <a:lstStyle/>
          <a:p>
            <a:fld id="{C81FD775-A386-403E-A927-062A8F7C9B10}" type="slidenum">
              <a:rPr lang="en-AU" smtClean="0"/>
              <a:pPr/>
              <a:t>6</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Fed for 6-8d</a:t>
            </a:r>
            <a:endParaRPr lang="en-AU" dirty="0"/>
          </a:p>
        </p:txBody>
      </p:sp>
      <p:sp>
        <p:nvSpPr>
          <p:cNvPr id="4" name="Slide Number Placeholder 3"/>
          <p:cNvSpPr>
            <a:spLocks noGrp="1"/>
          </p:cNvSpPr>
          <p:nvPr>
            <p:ph type="sldNum" sz="quarter" idx="10"/>
          </p:nvPr>
        </p:nvSpPr>
        <p:spPr/>
        <p:txBody>
          <a:bodyPr/>
          <a:lstStyle/>
          <a:p>
            <a:fld id="{C81FD775-A386-403E-A927-062A8F7C9B10}" type="slidenum">
              <a:rPr lang="en-AU" smtClean="0"/>
              <a:pPr/>
              <a:t>9</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C81FD775-A386-403E-A927-062A8F7C9B10}" type="slidenum">
              <a:rPr lang="en-AU" smtClean="0"/>
              <a:pPr/>
              <a:t>10</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Olfactory cues forewarn fish of potential danger and this reaction can be moderated by visual information, which acts as a more direct indication of impending threat. </a:t>
            </a:r>
          </a:p>
          <a:p>
            <a:endParaRPr lang="en-AU" dirty="0" smtClean="0"/>
          </a:p>
          <a:p>
            <a:r>
              <a:rPr lang="en-AU" dirty="0" smtClean="0"/>
              <a:t>Experience with a predator (regardless of the cue) rather than feeding history that dominated the differences in survival among groups, suggesting that mortality is not simply explained by behavioural vulnerability alone.</a:t>
            </a:r>
            <a:endParaRPr lang="en-AU" dirty="0"/>
          </a:p>
        </p:txBody>
      </p:sp>
      <p:sp>
        <p:nvSpPr>
          <p:cNvPr id="4" name="Slide Number Placeholder 3"/>
          <p:cNvSpPr>
            <a:spLocks noGrp="1"/>
          </p:cNvSpPr>
          <p:nvPr>
            <p:ph type="sldNum" sz="quarter" idx="10"/>
          </p:nvPr>
        </p:nvSpPr>
        <p:spPr/>
        <p:txBody>
          <a:bodyPr/>
          <a:lstStyle/>
          <a:p>
            <a:fld id="{C81FD775-A386-403E-A927-062A8F7C9B10}" type="slidenum">
              <a:rPr lang="en-AU" smtClean="0"/>
              <a:pPr/>
              <a:t>14</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But fishes</a:t>
            </a:r>
            <a:r>
              <a:rPr lang="en-AU" baseline="0" dirty="0" smtClean="0"/>
              <a:t> live in communities that can contain hundreds of fish species. So there are tell-tail smells associated with all those species in the water that they pass through their gills! It can tell them not only who is around, but what reproductive state they are in, how large the individual that produced the smell was, whether it was in good or poor body condition. </a:t>
            </a:r>
          </a:p>
          <a:p>
            <a:endParaRPr lang="en-AU" baseline="0" dirty="0" smtClean="0"/>
          </a:p>
          <a:p>
            <a:r>
              <a:rPr lang="en-AU" baseline="0" dirty="0" smtClean="0"/>
              <a:t>So, how can they avoid labelling the wrong species as a threat? Why don’t they live in constant fear?</a:t>
            </a:r>
          </a:p>
          <a:p>
            <a:endParaRPr lang="en-AU" dirty="0"/>
          </a:p>
        </p:txBody>
      </p:sp>
      <p:sp>
        <p:nvSpPr>
          <p:cNvPr id="4" name="Slide Number Placeholder 3"/>
          <p:cNvSpPr>
            <a:spLocks noGrp="1"/>
          </p:cNvSpPr>
          <p:nvPr>
            <p:ph type="sldNum" sz="quarter" idx="10"/>
          </p:nvPr>
        </p:nvSpPr>
        <p:spPr/>
        <p:txBody>
          <a:bodyPr/>
          <a:lstStyle/>
          <a:p>
            <a:fld id="{C81FD775-A386-403E-A927-062A8F7C9B10}" type="slidenum">
              <a:rPr lang="en-AU" smtClean="0"/>
              <a:pPr/>
              <a:t>15</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The</a:t>
            </a:r>
            <a:r>
              <a:rPr lang="en-AU" baseline="0" dirty="0" smtClean="0"/>
              <a:t> window of opportunity for learning the identity of predators is expanded in a number of ways.</a:t>
            </a:r>
          </a:p>
          <a:p>
            <a:pPr>
              <a:buFontTx/>
              <a:buChar char="-"/>
            </a:pPr>
            <a:r>
              <a:rPr lang="en-AU" baseline="0" dirty="0" smtClean="0"/>
              <a:t>The all important alarm cues from the prey appear to be able still be active even after passing through the gut of a predator; this means it greatly extends the time period for learning the identity of predators</a:t>
            </a:r>
          </a:p>
          <a:p>
            <a:pPr>
              <a:buFontTx/>
              <a:buChar char="-"/>
            </a:pPr>
            <a:r>
              <a:rPr lang="en-AU" baseline="0" dirty="0" smtClean="0"/>
              <a:t>Moreover, we have found that prey generalise the learned </a:t>
            </a:r>
            <a:r>
              <a:rPr lang="en-AU" baseline="0" dirty="0" err="1" smtClean="0"/>
              <a:t>antipredator</a:t>
            </a:r>
            <a:r>
              <a:rPr lang="en-AU" baseline="0" dirty="0" smtClean="0"/>
              <a:t> response to all fishes within a genus – e.g. They learn a rock cod is a danger and they will generalise the threat to all rock cods.</a:t>
            </a:r>
          </a:p>
          <a:p>
            <a:pPr>
              <a:buFontTx/>
              <a:buChar char="-"/>
            </a:pPr>
            <a:r>
              <a:rPr lang="en-AU" baseline="0" dirty="0" smtClean="0"/>
              <a:t>They can also use public information about who their neighbours are afraid to inform their risk assessment.</a:t>
            </a:r>
          </a:p>
          <a:p>
            <a:pPr>
              <a:buFontTx/>
              <a:buChar char="-"/>
            </a:pPr>
            <a:r>
              <a:rPr lang="en-AU" baseline="0" dirty="0" smtClean="0"/>
              <a:t>This all means that they have a remarkably sophisticated means to learning the identity of predators that is being constantly modified and updated.</a:t>
            </a:r>
          </a:p>
          <a:p>
            <a:pPr>
              <a:buFontTx/>
              <a:buChar char="-"/>
            </a:pPr>
            <a:r>
              <a:rPr lang="en-AU" baseline="0" dirty="0" smtClean="0"/>
              <a:t>This study underscores how critically important this learning process is to the survival of individuals generally, but particularly at life history transitions. </a:t>
            </a:r>
          </a:p>
          <a:p>
            <a:pPr>
              <a:buFontTx/>
              <a:buChar char="-"/>
            </a:pPr>
            <a:endParaRPr lang="en-AU" dirty="0"/>
          </a:p>
        </p:txBody>
      </p:sp>
      <p:sp>
        <p:nvSpPr>
          <p:cNvPr id="4" name="Slide Number Placeholder 3"/>
          <p:cNvSpPr>
            <a:spLocks noGrp="1"/>
          </p:cNvSpPr>
          <p:nvPr>
            <p:ph type="sldNum" sz="quarter" idx="10"/>
          </p:nvPr>
        </p:nvSpPr>
        <p:spPr/>
        <p:txBody>
          <a:bodyPr/>
          <a:lstStyle/>
          <a:p>
            <a:fld id="{C81FD775-A386-403E-A927-062A8F7C9B10}" type="slidenum">
              <a:rPr lang="en-AU" smtClean="0"/>
              <a:pPr/>
              <a:t>16</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7D3AFA4C-80CB-4F5A-AFEC-6793D2ED5A12}" type="datetimeFigureOut">
              <a:rPr lang="en-US" smtClean="0"/>
              <a:pPr/>
              <a:t>7/9/2012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A31671D-7C1D-4E27-A29C-DF99866BAB50}"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D3AFA4C-80CB-4F5A-AFEC-6793D2ED5A12}" type="datetimeFigureOut">
              <a:rPr lang="en-US" smtClean="0"/>
              <a:pPr/>
              <a:t>7/9/2012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A31671D-7C1D-4E27-A29C-DF99866BAB50}"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3AFA4C-80CB-4F5A-AFEC-6793D2ED5A12}" type="datetimeFigureOut">
              <a:rPr lang="en-US" smtClean="0"/>
              <a:pPr/>
              <a:t>7/9/2012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A31671D-7C1D-4E27-A29C-DF99866BAB50}"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7D3AFA4C-80CB-4F5A-AFEC-6793D2ED5A12}" type="datetimeFigureOut">
              <a:rPr lang="en-US" smtClean="0"/>
              <a:pPr/>
              <a:t>7/9/2012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A31671D-7C1D-4E27-A29C-DF99866BAB50}"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7D3AFA4C-80CB-4F5A-AFEC-6793D2ED5A12}" type="datetimeFigureOut">
              <a:rPr lang="en-US" smtClean="0"/>
              <a:pPr/>
              <a:t>7/9/2012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A31671D-7C1D-4E27-A29C-DF99866BAB50}"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7D3AFA4C-80CB-4F5A-AFEC-6793D2ED5A12}" type="datetimeFigureOut">
              <a:rPr lang="en-US" smtClean="0"/>
              <a:pPr/>
              <a:t>7/9/2012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A31671D-7C1D-4E27-A29C-DF99866BAB50}"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3AFA4C-80CB-4F5A-AFEC-6793D2ED5A12}" type="datetimeFigureOut">
              <a:rPr lang="en-US" smtClean="0"/>
              <a:pPr/>
              <a:t>7/9/2012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A31671D-7C1D-4E27-A29C-DF99866BAB50}"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3AFA4C-80CB-4F5A-AFEC-6793D2ED5A12}" type="datetimeFigureOut">
              <a:rPr lang="en-US" smtClean="0"/>
              <a:pPr/>
              <a:t>7/9/2012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A31671D-7C1D-4E27-A29C-DF99866BAB50}"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3AFA4C-80CB-4F5A-AFEC-6793D2ED5A12}" type="datetimeFigureOut">
              <a:rPr lang="en-US" smtClean="0"/>
              <a:pPr/>
              <a:t>7/9/2012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A31671D-7C1D-4E27-A29C-DF99866BAB50}"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D3AFA4C-80CB-4F5A-AFEC-6793D2ED5A12}" type="datetimeFigureOut">
              <a:rPr lang="en-US" smtClean="0"/>
              <a:pPr/>
              <a:t>7/9/2012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A31671D-7C1D-4E27-A29C-DF99866BAB50}"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D3AFA4C-80CB-4F5A-AFEC-6793D2ED5A12}" type="datetimeFigureOut">
              <a:rPr lang="en-US" smtClean="0"/>
              <a:pPr/>
              <a:t>7/9/2012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A31671D-7C1D-4E27-A29C-DF99866BAB50}"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3AFA4C-80CB-4F5A-AFEC-6793D2ED5A12}" type="datetimeFigureOut">
              <a:rPr lang="en-US" smtClean="0"/>
              <a:pPr/>
              <a:t>7/9/2012</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31671D-7C1D-4E27-A29C-DF99866BAB50}"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13.png"/><Relationship Id="rId18" Type="http://schemas.openxmlformats.org/officeDocument/2006/relationships/image" Target="../media/image29.png"/><Relationship Id="rId3" Type="http://schemas.openxmlformats.org/officeDocument/2006/relationships/image" Target="../media/image15.jpe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8.png"/><Relationship Id="rId2" Type="http://schemas.openxmlformats.org/officeDocument/2006/relationships/notesSlide" Target="../notesSlides/notesSlide5.xml"/><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6.png"/><Relationship Id="rId10" Type="http://schemas.openxmlformats.org/officeDocument/2006/relationships/image" Target="../media/image22.png"/><Relationship Id="rId19" Type="http://schemas.openxmlformats.org/officeDocument/2006/relationships/image" Target="../media/image30.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Layout" Target="../diagrams/layout1.xml"/><Relationship Id="rId7" Type="http://schemas.openxmlformats.org/officeDocument/2006/relationships/image" Target="../media/image3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37.jpeg"/><Relationship Id="rId4" Type="http://schemas.openxmlformats.org/officeDocument/2006/relationships/diagramQuickStyle" Target="../diagrams/quickStyle1.xml"/><Relationship Id="rId9" Type="http://schemas.openxmlformats.org/officeDocument/2006/relationships/image" Target="../media/image36.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38.jpeg"/></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jpe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image" Target="../media/image42.png"/><Relationship Id="rId5" Type="http://schemas.openxmlformats.org/officeDocument/2006/relationships/diagramQuickStyle" Target="../diagrams/quickStyle3.xml"/><Relationship Id="rId10" Type="http://schemas.openxmlformats.org/officeDocument/2006/relationships/image" Target="../media/image41.png"/><Relationship Id="rId4" Type="http://schemas.openxmlformats.org/officeDocument/2006/relationships/diagramLayout" Target="../diagrams/layout3.xml"/><Relationship Id="rId9" Type="http://schemas.openxmlformats.org/officeDocument/2006/relationships/image" Target="../media/image40.pn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diagramColors" Target="../diagrams/colors4.xml"/><Relationship Id="rId11" Type="http://schemas.openxmlformats.org/officeDocument/2006/relationships/image" Target="../media/image45.png"/><Relationship Id="rId5" Type="http://schemas.openxmlformats.org/officeDocument/2006/relationships/diagramQuickStyle" Target="../diagrams/quickStyle4.xml"/><Relationship Id="rId10" Type="http://schemas.openxmlformats.org/officeDocument/2006/relationships/oleObject" Target="../embeddings/oleObject2.bin"/><Relationship Id="rId4" Type="http://schemas.openxmlformats.org/officeDocument/2006/relationships/diagramLayout" Target="../diagrams/layout4.xml"/><Relationship Id="rId9"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48.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emf"/><Relationship Id="rId1" Type="http://schemas.openxmlformats.org/officeDocument/2006/relationships/slideLayout" Target="../slideLayouts/slideLayout2.xml"/><Relationship Id="rId5" Type="http://schemas.openxmlformats.org/officeDocument/2006/relationships/image" Target="../media/image52.emf"/><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54.png"/></Relationships>
</file>

<file path=ppt/slides/_rels/slide1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mol on reef1.jpg"/>
          <p:cNvPicPr>
            <a:picLocks noChangeAspect="1"/>
          </p:cNvPicPr>
          <p:nvPr/>
        </p:nvPicPr>
        <p:blipFill>
          <a:blip r:embed="rId3" cstate="print"/>
          <a:stretch>
            <a:fillRect/>
          </a:stretch>
        </p:blipFill>
        <p:spPr>
          <a:xfrm>
            <a:off x="0" y="0"/>
            <a:ext cx="9144000" cy="7057747"/>
          </a:xfrm>
          <a:prstGeom prst="rect">
            <a:avLst/>
          </a:prstGeom>
        </p:spPr>
      </p:pic>
      <p:pic>
        <p:nvPicPr>
          <p:cNvPr id="4" name="Picture 3" descr="Pmol recruit.png"/>
          <p:cNvPicPr>
            <a:picLocks noChangeAspect="1"/>
          </p:cNvPicPr>
          <p:nvPr/>
        </p:nvPicPr>
        <p:blipFill>
          <a:blip r:embed="rId4" cstate="print"/>
          <a:stretch>
            <a:fillRect/>
          </a:stretch>
        </p:blipFill>
        <p:spPr>
          <a:xfrm>
            <a:off x="2017332" y="380010"/>
            <a:ext cx="1142978" cy="761985"/>
          </a:xfrm>
          <a:prstGeom prst="rect">
            <a:avLst/>
          </a:prstGeom>
        </p:spPr>
      </p:pic>
      <p:sp>
        <p:nvSpPr>
          <p:cNvPr id="2" name="Title 1"/>
          <p:cNvSpPr>
            <a:spLocks noGrp="1"/>
          </p:cNvSpPr>
          <p:nvPr>
            <p:ph type="title"/>
          </p:nvPr>
        </p:nvSpPr>
        <p:spPr>
          <a:xfrm>
            <a:off x="476283" y="1560667"/>
            <a:ext cx="7670190" cy="1360663"/>
          </a:xfrm>
        </p:spPr>
        <p:txBody>
          <a:bodyPr>
            <a:noAutofit/>
          </a:bodyPr>
          <a:lstStyle/>
          <a:p>
            <a:r>
              <a:rPr lang="en-AU" sz="4000" b="1" dirty="0">
                <a:solidFill>
                  <a:schemeClr val="bg1"/>
                </a:solidFill>
                <a:effectLst>
                  <a:outerShdw blurRad="38100" dist="50800" dir="2700000" algn="tl">
                    <a:srgbClr val="000000">
                      <a:alpha val="66000"/>
                    </a:srgbClr>
                  </a:outerShdw>
                </a:effectLst>
                <a:latin typeface="+mn-lt"/>
              </a:rPr>
              <a:t>Learn and </a:t>
            </a:r>
            <a:r>
              <a:rPr lang="en-AU" sz="4000" b="1" dirty="0" smtClean="0">
                <a:solidFill>
                  <a:schemeClr val="bg1"/>
                </a:solidFill>
                <a:effectLst>
                  <a:outerShdw blurRad="38100" dist="50800" dir="2700000" algn="tl">
                    <a:srgbClr val="000000">
                      <a:alpha val="66000"/>
                    </a:srgbClr>
                  </a:outerShdw>
                </a:effectLst>
                <a:latin typeface="+mn-lt"/>
              </a:rPr>
              <a:t>live: predator experience determines prey behaviour and survival</a:t>
            </a:r>
            <a:r>
              <a:rPr lang="en-AU" sz="4000" dirty="0">
                <a:solidFill>
                  <a:schemeClr val="bg1"/>
                </a:solidFill>
                <a:effectLst>
                  <a:outerShdw blurRad="38100" dist="38100" dir="2700000" algn="tl">
                    <a:srgbClr val="000000">
                      <a:alpha val="43137"/>
                    </a:srgbClr>
                  </a:outerShdw>
                </a:effectLst>
                <a:latin typeface="+mn-lt"/>
              </a:rPr>
              <a:t/>
            </a:r>
            <a:br>
              <a:rPr lang="en-AU" sz="4000" dirty="0">
                <a:solidFill>
                  <a:schemeClr val="bg1"/>
                </a:solidFill>
                <a:effectLst>
                  <a:outerShdw blurRad="38100" dist="38100" dir="2700000" algn="tl">
                    <a:srgbClr val="000000">
                      <a:alpha val="43137"/>
                    </a:srgbClr>
                  </a:outerShdw>
                </a:effectLst>
                <a:latin typeface="+mn-lt"/>
              </a:rPr>
            </a:br>
            <a:endParaRPr lang="en-AU" sz="4000" dirty="0">
              <a:solidFill>
                <a:schemeClr val="bg1"/>
              </a:solidFill>
              <a:effectLst>
                <a:outerShdw blurRad="38100" dist="38100" dir="2700000" algn="tl">
                  <a:srgbClr val="000000">
                    <a:alpha val="43137"/>
                  </a:srgbClr>
                </a:outerShdw>
              </a:effectLst>
              <a:latin typeface="+mn-lt"/>
            </a:endParaRPr>
          </a:p>
        </p:txBody>
      </p:sp>
      <p:sp>
        <p:nvSpPr>
          <p:cNvPr id="5" name="TextBox 4"/>
          <p:cNvSpPr txBox="1"/>
          <p:nvPr/>
        </p:nvSpPr>
        <p:spPr>
          <a:xfrm>
            <a:off x="2648197" y="3158836"/>
            <a:ext cx="3039615" cy="1077218"/>
          </a:xfrm>
          <a:prstGeom prst="rect">
            <a:avLst/>
          </a:prstGeom>
          <a:noFill/>
        </p:spPr>
        <p:txBody>
          <a:bodyPr wrap="none" rtlCol="0">
            <a:spAutoFit/>
          </a:bodyPr>
          <a:lstStyle/>
          <a:p>
            <a:r>
              <a:rPr lang="en-AU" sz="3200" dirty="0" smtClean="0">
                <a:solidFill>
                  <a:schemeClr val="bg1"/>
                </a:solidFill>
              </a:rPr>
              <a:t>Mark McCormick</a:t>
            </a:r>
          </a:p>
          <a:p>
            <a:r>
              <a:rPr lang="en-AU" sz="3200" dirty="0" smtClean="0">
                <a:solidFill>
                  <a:schemeClr val="bg1"/>
                </a:solidFill>
              </a:rPr>
              <a:t>Oona Lönnstedt</a:t>
            </a:r>
            <a:endParaRPr lang="en-AU" sz="3200" dirty="0">
              <a:solidFill>
                <a:schemeClr val="bg1"/>
              </a:solidFill>
            </a:endParaRPr>
          </a:p>
        </p:txBody>
      </p:sp>
      <p:pic>
        <p:nvPicPr>
          <p:cNvPr id="6" name="Picture 7" descr="JCU_Logo_RGB.jpg"/>
          <p:cNvPicPr>
            <a:picLocks noChangeAspect="1"/>
          </p:cNvPicPr>
          <p:nvPr/>
        </p:nvPicPr>
        <p:blipFill>
          <a:blip r:embed="rId5" cstate="print"/>
          <a:srcRect/>
          <a:stretch>
            <a:fillRect/>
          </a:stretch>
        </p:blipFill>
        <p:spPr bwMode="auto">
          <a:xfrm>
            <a:off x="7306392" y="5891939"/>
            <a:ext cx="1837608" cy="967840"/>
          </a:xfrm>
          <a:prstGeom prst="rect">
            <a:avLst/>
          </a:prstGeom>
          <a:noFill/>
          <a:ln w="9525">
            <a:noFill/>
            <a:miter lim="800000"/>
            <a:headEnd/>
            <a:tailEnd/>
          </a:ln>
        </p:spPr>
      </p:pic>
      <p:pic>
        <p:nvPicPr>
          <p:cNvPr id="7" name="Picture 7" descr="Cof E logo"/>
          <p:cNvPicPr>
            <a:picLocks noChangeAspect="1" noChangeArrowheads="1"/>
          </p:cNvPicPr>
          <p:nvPr/>
        </p:nvPicPr>
        <p:blipFill>
          <a:blip r:embed="rId6" cstate="print"/>
          <a:srcRect/>
          <a:stretch>
            <a:fillRect/>
          </a:stretch>
        </p:blipFill>
        <p:spPr bwMode="auto">
          <a:xfrm>
            <a:off x="0" y="6122168"/>
            <a:ext cx="2998788" cy="747712"/>
          </a:xfrm>
          <a:prstGeom prst="rect">
            <a:avLst/>
          </a:prstGeom>
          <a:noFill/>
        </p:spPr>
      </p:pic>
      <p:cxnSp>
        <p:nvCxnSpPr>
          <p:cNvPr id="9" name="Straight Connector 8"/>
          <p:cNvCxnSpPr/>
          <p:nvPr/>
        </p:nvCxnSpPr>
        <p:spPr>
          <a:xfrm rot="5400000" flipH="1" flipV="1">
            <a:off x="-1900052" y="2173189"/>
            <a:ext cx="4108866" cy="237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66255" y="130625"/>
            <a:ext cx="881149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effectLst>
                  <a:outerShdw blurRad="50800" dist="38100" dir="2700000" algn="tl" rotWithShape="0">
                    <a:prstClr val="black">
                      <a:alpha val="40000"/>
                    </a:prstClr>
                  </a:outerShdw>
                </a:effectLst>
              </a:rPr>
              <a:t>Threat of predation</a:t>
            </a:r>
            <a:endParaRPr lang="en-AU" dirty="0">
              <a:effectLst>
                <a:outerShdw blurRad="50800" dist="38100" dir="2700000" algn="tl" rotWithShape="0">
                  <a:prstClr val="black">
                    <a:alpha val="40000"/>
                  </a:prstClr>
                </a:outerShdw>
              </a:effectLst>
            </a:endParaRPr>
          </a:p>
        </p:txBody>
      </p:sp>
      <p:pic>
        <p:nvPicPr>
          <p:cNvPr id="8" name="Picture 7" descr="Bluefin-tuna-feeding on larvae.jpg"/>
          <p:cNvPicPr>
            <a:picLocks noChangeAspect="1"/>
          </p:cNvPicPr>
          <p:nvPr/>
        </p:nvPicPr>
        <p:blipFill>
          <a:blip r:embed="rId3" cstate="print"/>
          <a:stretch>
            <a:fillRect/>
          </a:stretch>
        </p:blipFill>
        <p:spPr>
          <a:xfrm>
            <a:off x="195033" y="1897039"/>
            <a:ext cx="4558414" cy="3098042"/>
          </a:xfrm>
          <a:prstGeom prst="rect">
            <a:avLst/>
          </a:prstGeom>
          <a:ln>
            <a:noFill/>
          </a:ln>
          <a:effectLst>
            <a:outerShdw blurRad="292100" dist="139700" dir="2700000" algn="tl" rotWithShape="0">
              <a:srgbClr val="333333">
                <a:alpha val="65000"/>
              </a:srgbClr>
            </a:outerShdw>
          </a:effectLst>
        </p:spPr>
      </p:pic>
      <p:pic>
        <p:nvPicPr>
          <p:cNvPr id="9" name="Picture 8" descr="Pfuscus after Pmol.jpg"/>
          <p:cNvPicPr>
            <a:picLocks noChangeAspect="1"/>
          </p:cNvPicPr>
          <p:nvPr/>
        </p:nvPicPr>
        <p:blipFill>
          <a:blip r:embed="rId4" cstate="print"/>
          <a:stretch>
            <a:fillRect/>
          </a:stretch>
        </p:blipFill>
        <p:spPr>
          <a:xfrm>
            <a:off x="5240741" y="1897038"/>
            <a:ext cx="3684896" cy="3100809"/>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mol on reef1.jpg"/>
          <p:cNvPicPr>
            <a:picLocks noChangeAspect="1"/>
          </p:cNvPicPr>
          <p:nvPr/>
        </p:nvPicPr>
        <p:blipFill>
          <a:blip r:embed="rId3" cstate="print"/>
          <a:stretch>
            <a:fillRect/>
          </a:stretch>
        </p:blipFill>
        <p:spPr>
          <a:xfrm>
            <a:off x="0" y="0"/>
            <a:ext cx="9144000" cy="7057747"/>
          </a:xfrm>
          <a:prstGeom prst="rect">
            <a:avLst/>
          </a:prstGeom>
        </p:spPr>
      </p:pic>
      <p:pic>
        <p:nvPicPr>
          <p:cNvPr id="6" name="Picture 5" descr="Pmol recruit.png"/>
          <p:cNvPicPr>
            <a:picLocks noChangeAspect="1"/>
          </p:cNvPicPr>
          <p:nvPr/>
        </p:nvPicPr>
        <p:blipFill>
          <a:blip r:embed="rId4" cstate="print"/>
          <a:stretch>
            <a:fillRect/>
          </a:stretch>
        </p:blipFill>
        <p:spPr>
          <a:xfrm>
            <a:off x="-571489" y="-214338"/>
            <a:ext cx="1142978" cy="761985"/>
          </a:xfrm>
          <a:prstGeom prst="rect">
            <a:avLst/>
          </a:prstGeom>
        </p:spPr>
      </p:pic>
      <p:sp>
        <p:nvSpPr>
          <p:cNvPr id="7" name="TextBox 6"/>
          <p:cNvSpPr txBox="1"/>
          <p:nvPr/>
        </p:nvSpPr>
        <p:spPr>
          <a:xfrm>
            <a:off x="3643306" y="857232"/>
            <a:ext cx="2928958" cy="523220"/>
          </a:xfrm>
          <a:prstGeom prst="rect">
            <a:avLst/>
          </a:prstGeom>
          <a:noFill/>
          <a:effectLst>
            <a:outerShdw blurRad="50800" dist="38100" dir="2700000" algn="tl" rotWithShape="0">
              <a:prstClr val="black"/>
            </a:outerShdw>
          </a:effectLst>
        </p:spPr>
        <p:txBody>
          <a:bodyPr wrap="square" rtlCol="0">
            <a:spAutoFit/>
          </a:bodyPr>
          <a:lstStyle/>
          <a:p>
            <a:r>
              <a:rPr lang="en-AU" sz="2800" dirty="0" smtClean="0">
                <a:solidFill>
                  <a:schemeClr val="bg1"/>
                </a:solidFill>
              </a:rPr>
              <a:t>Onboard</a:t>
            </a:r>
            <a:endParaRPr lang="en-AU" sz="2800" dirty="0">
              <a:solidFill>
                <a:schemeClr val="bg1"/>
              </a:solidFill>
            </a:endParaRPr>
          </a:p>
        </p:txBody>
      </p:sp>
      <p:sp>
        <p:nvSpPr>
          <p:cNvPr id="8" name="TextBox 7"/>
          <p:cNvSpPr txBox="1"/>
          <p:nvPr/>
        </p:nvSpPr>
        <p:spPr>
          <a:xfrm>
            <a:off x="3214678" y="2428868"/>
            <a:ext cx="2928958" cy="523220"/>
          </a:xfrm>
          <a:prstGeom prst="rect">
            <a:avLst/>
          </a:prstGeom>
          <a:noFill/>
          <a:effectLst>
            <a:outerShdw blurRad="50800" dist="38100" dir="2700000" algn="tl" rotWithShape="0">
              <a:prstClr val="black"/>
            </a:outerShdw>
          </a:effectLst>
        </p:spPr>
        <p:txBody>
          <a:bodyPr wrap="square" rtlCol="0">
            <a:spAutoFit/>
          </a:bodyPr>
          <a:lstStyle/>
          <a:p>
            <a:r>
              <a:rPr lang="en-AU" sz="2800" dirty="0" smtClean="0">
                <a:solidFill>
                  <a:schemeClr val="bg1"/>
                </a:solidFill>
              </a:rPr>
              <a:t>Learnt</a:t>
            </a:r>
            <a:endParaRPr lang="en-AU" sz="28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16667E-6 -3.33333E-6 C 0.00034 0.00139 0.00052 0.00301 0.00121 0.00417 C 0.00208 0.00579 0.00364 0.00671 0.00434 0.00856 C 0.00538 0.01111 0.00642 0.0169 0.00642 0.0169 C 0.00607 0.0213 0.00642 0.02569 0.00538 0.02986 C 0.00312 0.03912 -0.00539 0.04259 -0.01181 0.04537 C -0.01441 0.04907 -0.01737 0.05301 -0.02014 0.05671 C -0.02118 0.0581 -0.02327 0.06088 -0.02327 0.06088 C -0.02466 0.06667 -0.025 0.08055 -0.02014 0.08518 C -0.01893 0.08634 -0.01719 0.08611 -0.0158 0.08657 C -0.01372 0.0875 -0.00955 0.08935 -0.00955 0.08935 C 0.00121 0.08842 0.00451 0.09028 0.0118 0.08356 C 0.01475 0.07755 0.021 0.07176 0.02569 0.06805 C 0.03194 0.05532 0.04132 0.04745 0.05 0.03819 C 0.05347 0.02616 0.04826 0.04167 0.05434 0.03125 C 0.05503 0.03009 0.05468 0.02824 0.05538 0.02685 C 0.05746 0.02245 0.05954 0.02199 0.06284 0.01991 C 0.06441 0.01759 0.06684 0.0162 0.06823 0.01412 C 0.06892 0.01296 0.06857 0.01111 0.06927 0.00995 C 0.07066 0.00764 0.07378 0.00648 0.07569 0.00555 C 0.0776 0.00301 0.08385 -0.00556 0.08628 -0.00718 C 0.09357 -0.01227 0.10468 -0.01644 0.11284 -0.01852 C 0.12274 -0.01806 0.13281 -0.01806 0.14253 -0.01713 C 0.14531 -0.0169 0.15225 -0.01366 0.15434 -0.01273 C 0.15538 -0.01227 0.15746 -0.01134 0.15746 -0.01134 C 0.1592 -0.00926 0.16128 -0.0081 0.16284 -0.00579 C 0.17482 0.01296 0.16215 -0.00301 0.16927 0.00555 C 0.17066 0.01134 0.17239 0.01412 0.17569 0.01829 C 0.1776 0.02592 0.17621 0.02153 0.1809 0.03125 C 0.18159 0.03264 0.18298 0.03542 0.18298 0.03542 C 0.18229 0.05324 0.18316 0.07384 0.17135 0.08518 C 0.16788 0.09213 0.16111 0.09236 0.15538 0.09491 C 0.12847 0.10648 0.09861 0.09606 0.07031 0.09653 C 0.05451 0.1 0.03958 0.10856 0.02448 0.11481 C 0.02204 0.11736 0.01927 0.11921 0.01701 0.12176 C 0.01163 0.12893 0.00868 0.13866 0.00225 0.14467 C 0.00034 0.15231 0.0026 0.14537 -0.00105 0.15185 C -0.00261 0.15463 -0.00521 0.15995 -0.00521 0.15995 C -0.00764 0.16991 -0.00556 0.16667 -0.00955 0.1713 C -0.0099 0.17268 -0.01059 0.1743 -0.01059 0.17592 C -0.01059 0.18889 -0.01077 0.20764 -0.0073 0.2213 C -0.00695 0.22292 -0.00539 0.23217 -0.00313 0.23403 C -0.00191 0.23518 -0.00018 0.23495 0.00121 0.23542 C 0.00486 0.23796 0.00642 0.24143 0.00972 0.24375 C 0.01718 0.24977 0.02118 0.25231 0.02986 0.25393 C 0.04062 0.25208 0.05208 0.25324 0.06284 0.24954 C 0.06562 0.24861 0.06857 0.24768 0.07135 0.24676 C 0.07361 0.24606 0.07777 0.24375 0.07777 0.24375 C 0.07882 0.24305 0.07986 0.2419 0.0809 0.2412 C 0.08177 0.24051 0.08316 0.24051 0.08402 0.23981 C 0.0875 0.23727 0.08871 0.23426 0.0927 0.23264 C 0.09461 0.23079 0.09704 0.23009 0.09895 0.22824 C 0.10816 0.21898 0.10052 0.22292 0.10746 0.21991 C 0.10989 0.21667 0.11597 0.21134 0.11597 0.21134 C 0.11753 0.20486 0.1243 0.19977 0.12882 0.1956 C 0.13333 0.1831 0.12795 0.1956 0.1342 0.18704 C 0.13784 0.18241 0.13559 0.18032 0.14045 0.17592 C 0.14305 0.16528 0.1559 0.14653 0.16284 0.14051 C 0.16545 0.13495 0.16718 0.13472 0.17135 0.13194 C 0.17569 0.12893 0.17812 0.12407 0.18298 0.12176 C 0.18645 0.11551 0.19097 0.11042 0.1967 0.10787 C 0.20243 0.10255 0.2092 0.09514 0.21597 0.09213 C 0.22048 0.08657 0.21562 0.09167 0.22135 0.08796 C 0.22638 0.08449 0.22829 0.07963 0.2342 0.07801 C 0.23888 0.07384 0.24461 0.06898 0.25 0.06667 C 0.25937 0.05509 0.26198 0.05532 0.27343 0.05116 C 0.28107 0.04838 0.28802 0.04537 0.29583 0.04398 C 0.30694 0.03912 0.31823 0.03796 0.32986 0.0368 C 0.34218 0.03727 0.35468 0.03727 0.36701 0.03819 C 0.36996 0.03842 0.37291 0.03889 0.37569 0.03981 C 0.37777 0.04051 0.38194 0.04259 0.38194 0.04259 C 0.38975 0.04977 0.38993 0.05116 0.39479 0.06088 C 0.39548 0.06366 0.39618 0.06667 0.39687 0.06944 C 0.39722 0.0706 0.39791 0.07384 0.39791 0.07384 C 0.39722 0.09097 0.40052 0.09722 0.39149 0.10486 C 0.38281 0.12338 0.36145 0.12407 0.34687 0.12477 C 0.32812 0.12546 0.3092 0.12569 0.29045 0.12616 C 0.28385 0.12685 0.2717 0.12778 0.26493 0.12917 C 0.26059 0.12986 0.25729 0.13264 0.25329 0.13472 C 0.24184 0.14074 0.22986 0.14514 0.21823 0.15023 C 0.21718 0.15092 0.21614 0.15231 0.21493 0.15324 C 0.21284 0.15417 0.2085 0.15602 0.2085 0.15602 C 0.20451 0.15949 0.20017 0.16088 0.19583 0.16319 C 0.19392 0.16574 0.19132 0.16759 0.18941 0.16991 C 0.1875 0.17268 0.18611 0.17616 0.1842 0.17847 C 0.18263 0.18403 0.18177 0.18518 0.17777 0.18704 C 0.17708 0.18981 0.17638 0.19305 0.17569 0.1956 C 0.17482 0.19884 0.17135 0.20417 0.17135 0.20417 C 0.17013 0.20926 0.1684 0.21366 0.16701 0.21852 C 0.16527 0.24005 0.15954 0.26875 0.16701 0.28796 C 0.16875 0.29259 0.17135 0.29606 0.17343 0.30069 C 0.17534 0.30463 0.18316 0.30648 0.18628 0.30787 C 0.19444 0.31528 0.20538 0.31643 0.21493 0.31782 C 0.22882 0.31736 0.24253 0.31713 0.25642 0.3162 C 0.26076 0.31597 0.26614 0.31366 0.27013 0.3118 C 0.27239 0.31111 0.27673 0.30926 0.27673 0.30926 C 0.28055 0.30579 0.28437 0.30324 0.28836 0.30069 C 0.29149 0.29861 0.29392 0.29467 0.29687 0.29213 C 0.29809 0.28704 0.29948 0.28426 0.30225 0.28079 C 0.3026 0.2794 0.30225 0.27755 0.30329 0.27662 C 0.3052 0.275 0.30972 0.27384 0.30972 0.27384 C 0.31718 0.26667 0.31163 0.27083 0.32882 0.27083 " pathEditMode="relative" ptsTypes="fffffffffffffffffffffffffffffffffffffffffffffffffffffffffffffffffffffffffffffffffffffffffffffffffffffA">
                                      <p:cBhvr>
                                        <p:cTn id="6" dur="5000" fill="hold"/>
                                        <p:tgtEl>
                                          <p:spTgt spid="6"/>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ef flat red sea.jpg"/>
          <p:cNvPicPr>
            <a:picLocks noChangeAspect="1"/>
          </p:cNvPicPr>
          <p:nvPr/>
        </p:nvPicPr>
        <p:blipFill>
          <a:blip r:embed="rId3" cstate="print"/>
          <a:stretch>
            <a:fillRect/>
          </a:stretch>
        </p:blipFill>
        <p:spPr>
          <a:xfrm>
            <a:off x="0" y="0"/>
            <a:ext cx="9144000" cy="6858000"/>
          </a:xfrm>
          <a:prstGeom prst="rect">
            <a:avLst/>
          </a:prstGeom>
        </p:spPr>
      </p:pic>
      <p:pic>
        <p:nvPicPr>
          <p:cNvPr id="6" name="Picture 5" descr="Pfuscus.png"/>
          <p:cNvPicPr>
            <a:picLocks noChangeAspect="1"/>
          </p:cNvPicPr>
          <p:nvPr/>
        </p:nvPicPr>
        <p:blipFill>
          <a:blip r:embed="rId4" cstate="print"/>
          <a:stretch>
            <a:fillRect/>
          </a:stretch>
        </p:blipFill>
        <p:spPr>
          <a:xfrm>
            <a:off x="4071934" y="5715016"/>
            <a:ext cx="1137841" cy="690243"/>
          </a:xfrm>
          <a:prstGeom prst="rect">
            <a:avLst/>
          </a:prstGeom>
        </p:spPr>
      </p:pic>
      <p:pic>
        <p:nvPicPr>
          <p:cNvPr id="7" name="Picture 6" descr="lump1.png"/>
          <p:cNvPicPr>
            <a:picLocks noChangeAspect="1"/>
          </p:cNvPicPr>
          <p:nvPr/>
        </p:nvPicPr>
        <p:blipFill>
          <a:blip r:embed="rId5" cstate="print"/>
          <a:stretch>
            <a:fillRect/>
          </a:stretch>
        </p:blipFill>
        <p:spPr>
          <a:xfrm>
            <a:off x="4071934" y="5500702"/>
            <a:ext cx="1719584" cy="1357298"/>
          </a:xfrm>
          <a:prstGeom prst="rect">
            <a:avLst/>
          </a:prstGeom>
        </p:spPr>
      </p:pic>
      <p:pic>
        <p:nvPicPr>
          <p:cNvPr id="10" name="Picture 9" descr="Pmol recruit2.png"/>
          <p:cNvPicPr>
            <a:picLocks noChangeAspect="1"/>
          </p:cNvPicPr>
          <p:nvPr/>
        </p:nvPicPr>
        <p:blipFill>
          <a:blip r:embed="rId6" cstate="print"/>
          <a:stretch>
            <a:fillRect/>
          </a:stretch>
        </p:blipFill>
        <p:spPr>
          <a:xfrm>
            <a:off x="8783962" y="357166"/>
            <a:ext cx="720076" cy="480051"/>
          </a:xfrm>
          <a:prstGeom prst="rect">
            <a:avLst/>
          </a:prstGeom>
        </p:spPr>
      </p:pic>
      <p:pic>
        <p:nvPicPr>
          <p:cNvPr id="11" name="Picture 10" descr="Pfuscus2.png"/>
          <p:cNvPicPr>
            <a:picLocks noChangeAspect="1"/>
          </p:cNvPicPr>
          <p:nvPr/>
        </p:nvPicPr>
        <p:blipFill>
          <a:blip r:embed="rId7" cstate="print"/>
          <a:stretch>
            <a:fillRect/>
          </a:stretch>
        </p:blipFill>
        <p:spPr>
          <a:xfrm>
            <a:off x="5572132" y="3500438"/>
            <a:ext cx="642942" cy="456282"/>
          </a:xfrm>
          <a:prstGeom prst="rect">
            <a:avLst/>
          </a:prstGeom>
        </p:spPr>
      </p:pic>
      <p:pic>
        <p:nvPicPr>
          <p:cNvPr id="12" name="Picture 11" descr="lump2.png"/>
          <p:cNvPicPr>
            <a:picLocks noChangeAspect="1"/>
          </p:cNvPicPr>
          <p:nvPr/>
        </p:nvPicPr>
        <p:blipFill>
          <a:blip r:embed="rId8" cstate="print"/>
          <a:stretch>
            <a:fillRect/>
          </a:stretch>
        </p:blipFill>
        <p:spPr>
          <a:xfrm>
            <a:off x="5643570" y="3214686"/>
            <a:ext cx="1516928" cy="1571636"/>
          </a:xfrm>
          <a:prstGeom prst="rect">
            <a:avLst/>
          </a:prstGeom>
        </p:spPr>
      </p:pic>
      <p:pic>
        <p:nvPicPr>
          <p:cNvPr id="13" name="Picture 12" descr="C.miniatus2.png"/>
          <p:cNvPicPr>
            <a:picLocks noChangeAspect="1"/>
          </p:cNvPicPr>
          <p:nvPr/>
        </p:nvPicPr>
        <p:blipFill>
          <a:blip r:embed="rId9" cstate="print"/>
          <a:stretch>
            <a:fillRect/>
          </a:stretch>
        </p:blipFill>
        <p:spPr>
          <a:xfrm>
            <a:off x="7286644" y="5357826"/>
            <a:ext cx="1502833" cy="759907"/>
          </a:xfrm>
          <a:prstGeom prst="rect">
            <a:avLst/>
          </a:prstGeom>
        </p:spPr>
      </p:pic>
      <p:pic>
        <p:nvPicPr>
          <p:cNvPr id="14" name="Picture 13" descr="lump3.png"/>
          <p:cNvPicPr>
            <a:picLocks noChangeAspect="1"/>
          </p:cNvPicPr>
          <p:nvPr/>
        </p:nvPicPr>
        <p:blipFill>
          <a:blip r:embed="rId10" cstate="print"/>
          <a:stretch>
            <a:fillRect/>
          </a:stretch>
        </p:blipFill>
        <p:spPr>
          <a:xfrm>
            <a:off x="7020760" y="5148929"/>
            <a:ext cx="2123240" cy="170907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408 0.00809 C -0.06545 0.00647 -0.07292 0.00717 -0.10174 0.00809 C -0.10451 0.00925 -0.10677 0.01156 -0.10955 0.01272 C -0.11163 0.01711 -0.11493 0.02151 -0.11823 0.02429 C -0.12014 0.02799 -0.12274 0.03076 -0.12431 0.03469 C -0.12587 0.03863 -0.12587 0.04233 -0.12778 0.04626 C -0.13524 0.08582 -0.12743 0.12838 -0.13125 0.16909 C -0.13142 0.19107 -0.12205 0.2563 -0.13819 0.28845 C -0.13976 0.29632 -0.14358 0.30048 -0.14774 0.3058 C -0.14965 0.30835 -0.15278 0.31482 -0.15399 0.31737 C -0.15521 0.31991 -0.15694 0.32176 -0.15833 0.32431 C -0.16007 0.32732 -0.16354 0.33356 -0.16354 0.33356 C -0.16597 0.34328 -0.17292 0.34999 -0.17483 0.36016 C -0.17917 0.3833 -0.17587 0.40689 -0.18611 0.42748 C -0.18854 0.4321 -0.18941 0.43581 -0.19306 0.43904 C -0.19861 0.44992 -0.20139 0.45038 -0.20955 0.45639 C -0.21146 0.45778 -0.21285 0.46009 -0.21476 0.46102 C -0.22101 0.46379 -0.2184 0.46194 -0.22257 0.46565 C -0.22552 0.46518 -0.22899 0.4668 -0.23125 0.46449 C -0.23264 0.4631 -0.23142 0.4594 -0.23038 0.45755 C -0.22778 0.45246 -0.22309 0.45315 -0.21997 0.44945 C -0.21372 0.44205 -0.21233 0.43395 -0.20781 0.42516 C -0.20469 0.39949 -0.21094 0.36086 -0.19479 0.33934 C -0.19219 0.31922 -0.18924 0.29609 -0.19566 0.27689 C -0.19722 0.27203 -0.2 0.26787 -0.20174 0.26301 C -0.2026 0.26093 -0.20243 0.25815 -0.20347 0.25607 C -0.20469 0.25376 -0.20694 0.24913 -0.20694 0.24913 C -0.20903 0.24034 -0.21302 0.23247 -0.21476 0.22345 C -0.21389 0.20842 -0.21389 0.18482 -0.21042 0.16909 C -0.20712 0.15475 -0.20243 0.15082 -0.1974 0.13902 C -0.19514 0.1337 -0.19392 0.12792 -0.19132 0.12283 C -0.18837 0.10733 -0.18594 0.08304 -0.1974 0.07286 C -0.20017 0.06754 -0.20087 0.06315 -0.20521 0.0613 C -0.20729 0.05736 -0.2092 0.05482 -0.21215 0.05204 C -0.21424 0.04788 -0.21562 0.04557 -0.2191 0.04395 C -0.22465 0.0384 -0.22656 0.03585 -0.23385 0.03354 C -0.23767 0.02614 -0.25295 0.02822 -0.25833 0.02776 C -0.26476 0.02822 -0.27118 0.02799 -0.27743 0.02891 C -0.28038 0.02937 -0.28455 0.03377 -0.28785 0.03469 C -0.29306 0.03932 -0.29549 0.0384 -0.3026 0.03932 C -0.31198 0.04348 -0.3059 0.04187 -0.32083 0.04048 C -0.3283 0.03793 -0.33299 0.03469 -0.3408 0.03354 C -0.34479 0.03215 -0.34826 0.03099 -0.35226 0.03007 C -0.35833 0.03053 -0.36441 0.02984 -0.37049 0.03122 C -0.3724 0.03169 -0.37361 0.03678 -0.37483 0.03816 C -0.37778 0.04163 -0.38368 0.04603 -0.38785 0.04626 C -0.40087 0.04672 -0.41389 0.04695 -0.42691 0.04742 C -0.42778 0.04788 -0.42865 0.04834 -0.42951 0.04857 C -0.43247 0.04927 -0.43542 0.04857 -0.43819 0.04973 C -0.44288 0.05158 -0.44566 0.05898 -0.44861 0.06361 C -0.45521 0.07402 -0.45833 0.08489 -0.46007 0.09831 C -0.45972 0.11936 -0.46111 0.16955 -0.44861 0.19222 C -0.44705 0.20495 -0.44184 0.21674 -0.43906 0.22924 C -0.43594 0.24335 -0.43889 0.22854 -0.43559 0.23849 C -0.4349 0.2408 -0.43437 0.24311 -0.43385 0.24543 C -0.43351 0.24658 -0.43299 0.24913 -0.43299 0.24913 C -0.43333 0.27481 -0.42431 0.31043 -0.43993 0.33125 C -0.44115 0.33611 -0.44201 0.33888 -0.44514 0.34166 C -0.44965 0.35068 -0.45486 0.35924 -0.45747 0.36942 C -0.45694 0.37636 -0.45642 0.38168 -0.45486 0.38815 C -0.45278 0.41082 -0.44878 0.45038 -0.45573 0.46912 C -0.45781 0.47467 -0.46337 0.47906 -0.46788 0.48068 C -0.47101 0.48184 -0.47743 0.48415 -0.47743 0.48415 C -0.48194 0.48207 -0.48021 0.48415 -0.47917 0.4749 C -0.4783 0.4668 -0.47552 0.46079 -0.47396 0.45292 C -0.47431 0.44251 -0.47222 0.43095 -0.47569 0.42169 C -0.48177 0.4055 -0.49236 0.39741 -0.49566 0.37867 C -0.49618 0.33842 -0.48906 0.30002 -0.51215 0.27226 C -0.51493 0.26902 -0.5184 0.26093 -0.5217 0.25954 C -0.52378 0.25676 -0.52569 0.25422 -0.52778 0.25144 C -0.52934 0.24936 -0.53212 0.24543 -0.53212 0.24543 C -0.53437 0.23664 -0.53108 0.24705 -0.53559 0.23965 C -0.54045 0.23155 -0.5316 0.24057 -0.53906 0.23386 C -0.54149 0.229 -0.54288 0.2253 -0.54601 0.22114 C -0.54653 0.21883 -0.54722 0.21651 -0.54774 0.2142 C -0.54861 0.21073 -0.55052 0.20379 -0.55052 0.20379 C -0.55226 0.18922 -0.55087 0.17418 -0.55399 0.15984 C -0.55608 0.15036 -0.55937 0.14295 -0.56267 0.13439 C -0.5658 0.12607 -0.56962 0.11519 -0.57569 0.10987 C -0.57951 0.10247 -0.58507 0.10108 -0.59045 0.09715 C -0.59427 0.09438 -0.59757 0.08998 -0.60174 0.0879 C -0.6092 0.0842 -0.61667 0.08235 -0.62431 0.0798 C -0.65139 0.08096 -0.64896 0.08073 -0.66701 0.08674 C -0.66997 0.09206 -0.67187 0.09322 -0.67656 0.09484 C -0.68802 0.10502 -0.68976 0.12098 -0.69653 0.13439 C -0.69757 0.14018 -0.69948 0.14503 -0.70087 0.15059 C -0.7033 0.1758 -0.70174 0.20564 -0.69132 0.22808 C -0.68802 0.23502 -0.68368 0.24126 -0.68003 0.24797 C -0.67622 0.25491 -0.67378 0.2637 -0.66875 0.26879 C -0.66562 0.28151 -0.66962 0.26301 -0.66875 0.27573 C -0.6684 0.28198 -0.66649 0.2903 -0.66528 0.29655 C -0.66597 0.34559 -0.6599 0.3516 -0.67569 0.38121 C -0.67674 0.38653 -0.67743 0.38862 -0.6809 0.39162 C -0.68177 0.39532 -0.68524 0.40203 -0.68524 0.40203 C -0.68767 0.41522 -0.6842 0.39903 -0.68785 0.41013 C -0.68976 0.41637 -0.69062 0.42331 -0.69219 0.42979 C -0.69184 0.43858 -0.69184 0.4476 -0.69132 0.45639 C -0.69045 0.46888 -0.68594 0.48346 -0.68177 0.49456 C -0.67986 0.49965 -0.67969 0.50451 -0.67743 0.5096 C -0.67361 0.51816 -0.67031 0.52787 -0.66528 0.53527 C -0.66337 0.53805 -0.6592 0.54337 -0.6592 0.54337 C -0.65712 0.5517 -0.66007 0.54221 -0.65573 0.54915 C -0.65278 0.55401 -0.6533 0.56002 -0.64861 0.56187 C -0.64566 0.56766 -0.64514 0.57575 -0.64427 0.58269 C -0.64462 0.59611 -0.64462 0.60976 -0.64514 0.62317 C -0.64531 0.62896 -0.64826 0.63775 -0.65226 0.63937 C -0.65625 0.64307 -0.65851 0.6433 -0.66354 0.64168 C -0.66528 0.64099 -0.66875 0.63937 -0.66875 0.63937 C -0.67049 0.6359 -0.67569 0.63127 -0.67569 0.63127 C -0.6776 0.62757 -0.68316 0.62086 -0.68611 0.61855 C -0.69028 0.61531 -0.69497 0.61531 -0.69913 0.61161 C -0.71076 0.61253 -0.72153 0.61485 -0.73299 0.61624 C -0.73524 0.61693 -0.73733 0.61716 -0.73906 0.61971 C -0.74497 0.62873 -0.73993 0.62503 -0.74427 0.6278 " pathEditMode="relative" ptsTypes="fffffffffffffffffffffffffffffffffffffffffffffffffffffffffffffffffffffffffffffffffffffffffffffffffffffffffffffffffA">
                                      <p:cBhvr>
                                        <p:cTn id="6" dur="5000" fill="hold"/>
                                        <p:tgtEl>
                                          <p:spTgt spid="10"/>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2.77778E-7 2.83368E-6 C -0.02171 -0.00416 0.01406 0.00231 -0.04445 -0.00231 C -0.04723 -0.00255 -0.05226 -0.00578 -0.05226 -0.00578 C -0.05434 -0.00902 -0.05556 -0.0118 -0.05834 -0.01411 C -0.05886 -0.01642 -0.05903 -0.01897 -0.06007 -0.02105 C -0.06059 -0.02221 -0.06146 -0.02336 -0.06181 -0.02452 C -0.06493 -0.03377 -0.06546 -0.04511 -0.07223 -0.05112 C -0.07431 -0.05552 -0.07761 -0.05991 -0.08091 -0.06269 C -0.0823 -0.06801 -0.08247 -0.07171 -0.08525 -0.07541 " pathEditMode="relative" ptsTypes="ffffffffA">
                                      <p:cBhvr>
                                        <p:cTn id="10" dur="5000" fill="hold"/>
                                        <p:tgtEl>
                                          <p:spTgt spid="6"/>
                                        </p:tgtEl>
                                        <p:attrNameLst>
                                          <p:attrName>ppt_x</p:attrName>
                                          <p:attrName>ppt_y</p:attrName>
                                        </p:attrNameLst>
                                      </p:cBhvr>
                                    </p:animMotion>
                                  </p:childTnLst>
                                </p:cTn>
                              </p:par>
                              <p:par>
                                <p:cTn id="11" presetID="0" presetClass="path" presetSubtype="0" accel="50000" decel="50000" fill="hold" nodeType="withEffect">
                                  <p:stCondLst>
                                    <p:cond delay="0"/>
                                  </p:stCondLst>
                                  <p:childTnLst>
                                    <p:animMotion origin="layout" path="M 1.66667E-6 5.47074E-6 C -0.00399 -0.00809 -0.00173 -0.00531 -0.00607 -0.00925 C -0.01041 -0.01804 -0.02812 -0.01596 -0.03298 -0.01619 C -0.0434 -0.02081 -0.04444 -0.02197 -0.05642 -0.02313 C -0.05816 -0.02382 -0.06024 -0.02451 -0.06163 -0.0266 C -0.06406 -0.03053 -0.06128 -0.03007 -0.06354 -0.03007 " pathEditMode="relative" ptsTypes="fffffA">
                                      <p:cBhvr>
                                        <p:cTn id="12" dur="2000" fill="hold"/>
                                        <p:tgtEl>
                                          <p:spTgt spid="11"/>
                                        </p:tgtEl>
                                        <p:attrNameLst>
                                          <p:attrName>ppt_x</p:attrName>
                                          <p:attrName>ppt_y</p:attrName>
                                        </p:attrNameLst>
                                      </p:cBhvr>
                                    </p:animMotion>
                                  </p:childTnLst>
                                </p:cTn>
                              </p:par>
                              <p:par>
                                <p:cTn id="13" presetID="0" presetClass="path" presetSubtype="0" accel="50000" decel="50000" fill="hold" nodeType="withEffect">
                                  <p:stCondLst>
                                    <p:cond delay="0"/>
                                  </p:stCondLst>
                                  <p:childTnLst>
                                    <p:animMotion origin="layout" path="M -5.55556E-7 1.48148E-6 C -0.00468 -0.00416 -0.00573 -0.00717 -0.00764 -0.01389 C -0.00798 -0.01597 -0.00764 -0.01828 -0.0085 -0.02014 C -0.00902 -0.02129 -0.01059 -0.0206 -0.01145 -0.02153 C -0.01232 -0.02245 -0.0125 -0.0243 -0.01319 -0.02523 C -0.01406 -0.02639 -0.0151 -0.02685 -0.01614 -0.02778 C -0.01909 -0.03356 -0.02448 -0.03588 -0.02934 -0.03773 C -0.0375 -0.03634 -0.046 -0.03727 -0.05382 -0.03403 C -0.0585 -0.03449 -0.06336 -0.03426 -0.06805 -0.03518 C -0.07031 -0.03565 -0.07465 -0.03773 -0.07465 -0.03773 C -0.07899 -0.04768 -0.07343 -0.0368 -0.07934 -0.04282 C -0.08125 -0.0449 -0.08211 -0.04838 -0.08402 -0.05046 C -0.09027 -0.05694 -0.096 -0.05995 -0.10295 -0.06412 " pathEditMode="relative" ptsTypes="ffffffffffffA">
                                      <p:cBhvr>
                                        <p:cTn id="14" dur="2000" fill="hold"/>
                                        <p:tgtEl>
                                          <p:spTgt spid="1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ocillopora background.jpg"/>
          <p:cNvPicPr>
            <a:picLocks noChangeAspect="1"/>
          </p:cNvPicPr>
          <p:nvPr/>
        </p:nvPicPr>
        <p:blipFill>
          <a:blip r:embed="rId3" cstate="print"/>
          <a:stretch>
            <a:fillRect/>
          </a:stretch>
        </p:blipFill>
        <p:spPr>
          <a:xfrm>
            <a:off x="0" y="0"/>
            <a:ext cx="9144000" cy="6858000"/>
          </a:xfrm>
          <a:prstGeom prst="rect">
            <a:avLst/>
          </a:prstGeom>
        </p:spPr>
      </p:pic>
      <p:pic>
        <p:nvPicPr>
          <p:cNvPr id="6" name="Picture 5" descr="Pmol1.png"/>
          <p:cNvPicPr>
            <a:picLocks noChangeAspect="1"/>
          </p:cNvPicPr>
          <p:nvPr/>
        </p:nvPicPr>
        <p:blipFill>
          <a:blip r:embed="rId4" cstate="print"/>
          <a:stretch>
            <a:fillRect/>
          </a:stretch>
        </p:blipFill>
        <p:spPr>
          <a:xfrm>
            <a:off x="5500694" y="4143380"/>
            <a:ext cx="928694" cy="796024"/>
          </a:xfrm>
          <a:prstGeom prst="rect">
            <a:avLst/>
          </a:prstGeom>
        </p:spPr>
      </p:pic>
      <p:pic>
        <p:nvPicPr>
          <p:cNvPr id="7" name="Picture 6" descr="Pmol2.png"/>
          <p:cNvPicPr>
            <a:picLocks noChangeAspect="1"/>
          </p:cNvPicPr>
          <p:nvPr/>
        </p:nvPicPr>
        <p:blipFill>
          <a:blip r:embed="rId5" cstate="print"/>
          <a:stretch>
            <a:fillRect/>
          </a:stretch>
        </p:blipFill>
        <p:spPr>
          <a:xfrm>
            <a:off x="4857752" y="4429132"/>
            <a:ext cx="642310" cy="430704"/>
          </a:xfrm>
          <a:prstGeom prst="rect">
            <a:avLst/>
          </a:prstGeom>
        </p:spPr>
      </p:pic>
      <p:pic>
        <p:nvPicPr>
          <p:cNvPr id="8" name="Picture 7" descr="Pmol3.png"/>
          <p:cNvPicPr>
            <a:picLocks noChangeAspect="1"/>
          </p:cNvPicPr>
          <p:nvPr/>
        </p:nvPicPr>
        <p:blipFill>
          <a:blip r:embed="rId6" cstate="print"/>
          <a:stretch>
            <a:fillRect/>
          </a:stretch>
        </p:blipFill>
        <p:spPr>
          <a:xfrm>
            <a:off x="5143504" y="3357562"/>
            <a:ext cx="714380" cy="449871"/>
          </a:xfrm>
          <a:prstGeom prst="rect">
            <a:avLst/>
          </a:prstGeom>
        </p:spPr>
      </p:pic>
      <p:pic>
        <p:nvPicPr>
          <p:cNvPr id="10" name="Picture 9" descr="Pmol5.png"/>
          <p:cNvPicPr>
            <a:picLocks noChangeAspect="1"/>
          </p:cNvPicPr>
          <p:nvPr/>
        </p:nvPicPr>
        <p:blipFill>
          <a:blip r:embed="rId7" cstate="print"/>
          <a:stretch>
            <a:fillRect/>
          </a:stretch>
        </p:blipFill>
        <p:spPr>
          <a:xfrm>
            <a:off x="6691174" y="4500570"/>
            <a:ext cx="738346" cy="428628"/>
          </a:xfrm>
          <a:prstGeom prst="rect">
            <a:avLst/>
          </a:prstGeom>
        </p:spPr>
      </p:pic>
      <p:pic>
        <p:nvPicPr>
          <p:cNvPr id="11" name="Picture 10" descr="Pmol6.png"/>
          <p:cNvPicPr>
            <a:picLocks noChangeAspect="1"/>
          </p:cNvPicPr>
          <p:nvPr/>
        </p:nvPicPr>
        <p:blipFill>
          <a:blip r:embed="rId8" cstate="print"/>
          <a:stretch>
            <a:fillRect/>
          </a:stretch>
        </p:blipFill>
        <p:spPr>
          <a:xfrm>
            <a:off x="7286644" y="5143512"/>
            <a:ext cx="521783" cy="592352"/>
          </a:xfrm>
          <a:prstGeom prst="rect">
            <a:avLst/>
          </a:prstGeom>
        </p:spPr>
      </p:pic>
      <p:pic>
        <p:nvPicPr>
          <p:cNvPr id="12" name="Picture 11" descr="Pmol7.png"/>
          <p:cNvPicPr>
            <a:picLocks noChangeAspect="1"/>
          </p:cNvPicPr>
          <p:nvPr/>
        </p:nvPicPr>
        <p:blipFill>
          <a:blip r:embed="rId9" cstate="print"/>
          <a:stretch>
            <a:fillRect/>
          </a:stretch>
        </p:blipFill>
        <p:spPr>
          <a:xfrm>
            <a:off x="8001024" y="4714884"/>
            <a:ext cx="390995" cy="481690"/>
          </a:xfrm>
          <a:prstGeom prst="rect">
            <a:avLst/>
          </a:prstGeom>
        </p:spPr>
      </p:pic>
      <p:pic>
        <p:nvPicPr>
          <p:cNvPr id="13" name="Picture 12" descr="Pmol9.png"/>
          <p:cNvPicPr>
            <a:picLocks noChangeAspect="1"/>
          </p:cNvPicPr>
          <p:nvPr/>
        </p:nvPicPr>
        <p:blipFill>
          <a:blip r:embed="rId10" cstate="print"/>
          <a:stretch>
            <a:fillRect/>
          </a:stretch>
        </p:blipFill>
        <p:spPr>
          <a:xfrm>
            <a:off x="142844" y="2143116"/>
            <a:ext cx="928744" cy="594903"/>
          </a:xfrm>
          <a:prstGeom prst="rect">
            <a:avLst/>
          </a:prstGeom>
        </p:spPr>
      </p:pic>
      <p:pic>
        <p:nvPicPr>
          <p:cNvPr id="14" name="Picture 13" descr="Pmol10.png"/>
          <p:cNvPicPr>
            <a:picLocks noChangeAspect="1"/>
          </p:cNvPicPr>
          <p:nvPr/>
        </p:nvPicPr>
        <p:blipFill>
          <a:blip r:embed="rId11" cstate="print"/>
          <a:stretch>
            <a:fillRect/>
          </a:stretch>
        </p:blipFill>
        <p:spPr>
          <a:xfrm>
            <a:off x="642910" y="3429000"/>
            <a:ext cx="714380" cy="470932"/>
          </a:xfrm>
          <a:prstGeom prst="rect">
            <a:avLst/>
          </a:prstGeom>
        </p:spPr>
      </p:pic>
      <p:pic>
        <p:nvPicPr>
          <p:cNvPr id="16" name="Picture 15" descr="Pmol8.png"/>
          <p:cNvPicPr>
            <a:picLocks noChangeAspect="1"/>
          </p:cNvPicPr>
          <p:nvPr/>
        </p:nvPicPr>
        <p:blipFill>
          <a:blip r:embed="rId12" cstate="print"/>
          <a:stretch>
            <a:fillRect/>
          </a:stretch>
        </p:blipFill>
        <p:spPr>
          <a:xfrm>
            <a:off x="785786" y="1071546"/>
            <a:ext cx="1714512" cy="1013019"/>
          </a:xfrm>
          <a:prstGeom prst="rect">
            <a:avLst/>
          </a:prstGeom>
        </p:spPr>
      </p:pic>
      <p:pic>
        <p:nvPicPr>
          <p:cNvPr id="17" name="Picture 16" descr="Cminiatus cutout.png"/>
          <p:cNvPicPr>
            <a:picLocks noChangeAspect="1"/>
          </p:cNvPicPr>
          <p:nvPr/>
        </p:nvPicPr>
        <p:blipFill>
          <a:blip r:embed="rId13" cstate="print"/>
          <a:stretch>
            <a:fillRect/>
          </a:stretch>
        </p:blipFill>
        <p:spPr>
          <a:xfrm>
            <a:off x="9144000" y="5383713"/>
            <a:ext cx="2915629" cy="1474287"/>
          </a:xfrm>
          <a:prstGeom prst="rect">
            <a:avLst/>
          </a:prstGeom>
        </p:spPr>
      </p:pic>
      <p:pic>
        <p:nvPicPr>
          <p:cNvPr id="18" name="Picture 17" descr="Pmol9.png"/>
          <p:cNvPicPr>
            <a:picLocks noChangeAspect="1"/>
          </p:cNvPicPr>
          <p:nvPr/>
        </p:nvPicPr>
        <p:blipFill>
          <a:blip r:embed="rId10" cstate="print"/>
          <a:stretch>
            <a:fillRect/>
          </a:stretch>
        </p:blipFill>
        <p:spPr>
          <a:xfrm>
            <a:off x="2643174" y="2928934"/>
            <a:ext cx="928744" cy="594903"/>
          </a:xfrm>
          <a:prstGeom prst="rect">
            <a:avLst/>
          </a:prstGeom>
        </p:spPr>
      </p:pic>
      <p:pic>
        <p:nvPicPr>
          <p:cNvPr id="19" name="Picture 18" descr="Pmol5.png"/>
          <p:cNvPicPr>
            <a:picLocks noChangeAspect="1"/>
          </p:cNvPicPr>
          <p:nvPr/>
        </p:nvPicPr>
        <p:blipFill>
          <a:blip r:embed="rId7" cstate="print"/>
          <a:stretch>
            <a:fillRect/>
          </a:stretch>
        </p:blipFill>
        <p:spPr>
          <a:xfrm>
            <a:off x="1785918" y="3714752"/>
            <a:ext cx="531428" cy="308507"/>
          </a:xfrm>
          <a:prstGeom prst="rect">
            <a:avLst/>
          </a:prstGeom>
        </p:spPr>
      </p:pic>
      <p:pic>
        <p:nvPicPr>
          <p:cNvPr id="20" name="Picture 19" descr="Cminiatus cutout open mouth.png"/>
          <p:cNvPicPr>
            <a:picLocks noChangeAspect="1"/>
          </p:cNvPicPr>
          <p:nvPr/>
        </p:nvPicPr>
        <p:blipFill>
          <a:blip r:embed="rId14" cstate="print"/>
          <a:stretch>
            <a:fillRect/>
          </a:stretch>
        </p:blipFill>
        <p:spPr>
          <a:xfrm>
            <a:off x="7929586" y="4857760"/>
            <a:ext cx="3006990" cy="1428736"/>
          </a:xfrm>
          <a:prstGeom prst="rect">
            <a:avLst/>
          </a:prstGeom>
        </p:spPr>
      </p:pic>
      <p:pic>
        <p:nvPicPr>
          <p:cNvPr id="21" name="Picture 20" descr="Cminiatus cutout Pmol in mouth.png"/>
          <p:cNvPicPr>
            <a:picLocks noChangeAspect="1"/>
          </p:cNvPicPr>
          <p:nvPr/>
        </p:nvPicPr>
        <p:blipFill>
          <a:blip r:embed="rId15" cstate="print"/>
          <a:stretch>
            <a:fillRect/>
          </a:stretch>
        </p:blipFill>
        <p:spPr>
          <a:xfrm>
            <a:off x="6715140" y="4357694"/>
            <a:ext cx="3133247" cy="1428761"/>
          </a:xfrm>
          <a:prstGeom prst="rect">
            <a:avLst/>
          </a:prstGeom>
        </p:spPr>
      </p:pic>
      <p:pic>
        <p:nvPicPr>
          <p:cNvPr id="22" name="Picture 21" descr="splodge1.png"/>
          <p:cNvPicPr>
            <a:picLocks noChangeAspect="1"/>
          </p:cNvPicPr>
          <p:nvPr/>
        </p:nvPicPr>
        <p:blipFill>
          <a:blip r:embed="rId16" cstate="print"/>
          <a:stretch>
            <a:fillRect/>
          </a:stretch>
        </p:blipFill>
        <p:spPr>
          <a:xfrm>
            <a:off x="5857884" y="4071942"/>
            <a:ext cx="902767" cy="797929"/>
          </a:xfrm>
          <a:prstGeom prst="rect">
            <a:avLst/>
          </a:prstGeom>
        </p:spPr>
      </p:pic>
      <p:pic>
        <p:nvPicPr>
          <p:cNvPr id="23" name="Picture 22" descr="splodge2.png"/>
          <p:cNvPicPr>
            <a:picLocks noChangeAspect="1"/>
          </p:cNvPicPr>
          <p:nvPr/>
        </p:nvPicPr>
        <p:blipFill>
          <a:blip r:embed="rId17" cstate="print"/>
          <a:stretch>
            <a:fillRect/>
          </a:stretch>
        </p:blipFill>
        <p:spPr>
          <a:xfrm>
            <a:off x="4786314" y="3786190"/>
            <a:ext cx="1566737" cy="1147387"/>
          </a:xfrm>
          <a:prstGeom prst="rect">
            <a:avLst/>
          </a:prstGeom>
        </p:spPr>
      </p:pic>
      <p:pic>
        <p:nvPicPr>
          <p:cNvPr id="25" name="Picture 24" descr="splodge3.png"/>
          <p:cNvPicPr>
            <a:picLocks noChangeAspect="1"/>
          </p:cNvPicPr>
          <p:nvPr/>
        </p:nvPicPr>
        <p:blipFill>
          <a:blip r:embed="rId18" cstate="print"/>
          <a:stretch>
            <a:fillRect/>
          </a:stretch>
        </p:blipFill>
        <p:spPr>
          <a:xfrm>
            <a:off x="-642974" y="1000108"/>
            <a:ext cx="7370652" cy="3803268"/>
          </a:xfrm>
          <a:prstGeom prst="rect">
            <a:avLst/>
          </a:prstGeom>
        </p:spPr>
      </p:pic>
      <p:sp>
        <p:nvSpPr>
          <p:cNvPr id="24" name="Title 1"/>
          <p:cNvSpPr>
            <a:spLocks noGrp="1"/>
          </p:cNvSpPr>
          <p:nvPr>
            <p:ph type="title"/>
          </p:nvPr>
        </p:nvSpPr>
        <p:spPr>
          <a:xfrm>
            <a:off x="771556" y="-24"/>
            <a:ext cx="8229600" cy="1143000"/>
          </a:xfrm>
        </p:spPr>
        <p:txBody>
          <a:bodyPr/>
          <a:lstStyle/>
          <a:p>
            <a:r>
              <a:rPr lang="en-AU" dirty="0" smtClean="0">
                <a:effectLst>
                  <a:outerShdw blurRad="50800" dist="38100" dir="2700000" algn="tl" rotWithShape="0">
                    <a:schemeClr val="bg1">
                      <a:alpha val="40000"/>
                    </a:schemeClr>
                  </a:outerShdw>
                </a:effectLst>
              </a:rPr>
              <a:t>Using smell to inform behaviour</a:t>
            </a:r>
            <a:endParaRPr lang="en-AU" dirty="0">
              <a:effectLst>
                <a:outerShdw blurRad="50800" dist="38100" dir="2700000" algn="tl" rotWithShape="0">
                  <a:schemeClr val="bg1">
                    <a:alpha val="40000"/>
                  </a:schemeClr>
                </a:outerShdw>
              </a:effectLst>
            </a:endParaRPr>
          </a:p>
        </p:txBody>
      </p:sp>
      <p:pic>
        <p:nvPicPr>
          <p:cNvPr id="27" name="Picture 26" descr="pong.png"/>
          <p:cNvPicPr>
            <a:picLocks noChangeAspect="1"/>
          </p:cNvPicPr>
          <p:nvPr/>
        </p:nvPicPr>
        <p:blipFill>
          <a:blip r:embed="rId19" cstate="print"/>
          <a:stretch>
            <a:fillRect/>
          </a:stretch>
        </p:blipFill>
        <p:spPr>
          <a:xfrm>
            <a:off x="6715140" y="4227322"/>
            <a:ext cx="3220231" cy="1702008"/>
          </a:xfrm>
          <a:prstGeom prst="rect">
            <a:avLst/>
          </a:prstGeom>
        </p:spPr>
      </p:pic>
      <p:pic>
        <p:nvPicPr>
          <p:cNvPr id="5" name="Picture 4" descr="Pocillopora base.png"/>
          <p:cNvPicPr>
            <a:picLocks noChangeAspect="1"/>
          </p:cNvPicPr>
          <p:nvPr/>
        </p:nvPicPr>
        <p:blipFill>
          <a:blip r:embed="rId20" cstate="print"/>
          <a:stretch>
            <a:fillRect/>
          </a:stretch>
        </p:blipFill>
        <p:spPr>
          <a:xfrm>
            <a:off x="0" y="3850105"/>
            <a:ext cx="9144000" cy="3007895"/>
          </a:xfrm>
          <a:prstGeom prst="rect">
            <a:avLst/>
          </a:prstGeom>
        </p:spPr>
      </p:pic>
      <p:sp>
        <p:nvSpPr>
          <p:cNvPr id="26" name="TextBox 25"/>
          <p:cNvSpPr txBox="1"/>
          <p:nvPr/>
        </p:nvSpPr>
        <p:spPr>
          <a:xfrm>
            <a:off x="3183147" y="1380226"/>
            <a:ext cx="5227608" cy="1015663"/>
          </a:xfrm>
          <a:prstGeom prst="rect">
            <a:avLst/>
          </a:prstGeom>
          <a:noFill/>
        </p:spPr>
        <p:txBody>
          <a:bodyPr wrap="square" rtlCol="0">
            <a:spAutoFit/>
          </a:bodyPr>
          <a:lstStyle/>
          <a:p>
            <a:pPr algn="ctr"/>
            <a:r>
              <a:rPr lang="en-AU" sz="2800" dirty="0" smtClean="0">
                <a:solidFill>
                  <a:schemeClr val="bg1"/>
                </a:solidFill>
                <a:effectLst>
                  <a:outerShdw blurRad="50800" dist="50800" dir="5400000" algn="ctr" rotWithShape="0">
                    <a:schemeClr val="tx1"/>
                  </a:outerShdw>
                </a:effectLst>
              </a:rPr>
              <a:t>Alarms cue + Predator odour/sight = </a:t>
            </a:r>
            <a:r>
              <a:rPr lang="en-AU" sz="3200" dirty="0" smtClean="0">
                <a:solidFill>
                  <a:srgbClr val="FF0000"/>
                </a:solidFill>
                <a:effectLst>
                  <a:outerShdw blurRad="50800" dist="50800" dir="5400000" algn="ctr" rotWithShape="0">
                    <a:schemeClr val="tx1"/>
                  </a:outerShdw>
                </a:effectLst>
              </a:rPr>
              <a:t>Danger</a:t>
            </a:r>
            <a:endParaRPr lang="en-AU" sz="3200" dirty="0">
              <a:solidFill>
                <a:srgbClr val="FF0000"/>
              </a:solidFill>
              <a:effectLst>
                <a:outerShdw blurRad="50800" dist="50800" dir="5400000" algn="ctr" rotWithShape="0">
                  <a:schemeClr val="tx1"/>
                </a:outerShdw>
              </a:effectLst>
            </a:endParaRPr>
          </a:p>
        </p:txBody>
      </p:sp>
      <p:sp>
        <p:nvSpPr>
          <p:cNvPr id="29" name="TextBox 28"/>
          <p:cNvSpPr txBox="1"/>
          <p:nvPr/>
        </p:nvSpPr>
        <p:spPr>
          <a:xfrm>
            <a:off x="5688280" y="2707573"/>
            <a:ext cx="3455719" cy="461665"/>
          </a:xfrm>
          <a:prstGeom prst="rect">
            <a:avLst/>
          </a:prstGeom>
          <a:noFill/>
        </p:spPr>
        <p:txBody>
          <a:bodyPr wrap="square" rtlCol="0">
            <a:spAutoFit/>
          </a:bodyPr>
          <a:lstStyle/>
          <a:p>
            <a:r>
              <a:rPr lang="en-AU" sz="2400" dirty="0" smtClean="0">
                <a:solidFill>
                  <a:srgbClr val="FFFF00"/>
                </a:solidFill>
                <a:effectLst>
                  <a:outerShdw blurRad="50800" dist="50800" dir="5400000" algn="ctr" rotWithShape="0">
                    <a:schemeClr val="tx1"/>
                  </a:outerShdw>
                </a:effectLst>
                <a:latin typeface="Eras Demi ITC" pitchFamily="34" charset="0"/>
              </a:rPr>
              <a:t>Associative learning</a:t>
            </a:r>
            <a:endParaRPr lang="en-AU" sz="2400" dirty="0">
              <a:solidFill>
                <a:srgbClr val="FFFF00"/>
              </a:solidFill>
              <a:effectLst>
                <a:outerShdw blurRad="50800" dist="50800" dir="5400000" algn="ctr" rotWithShape="0">
                  <a:schemeClr val="tx1"/>
                </a:outerShdw>
              </a:effectLst>
              <a:latin typeface="Eras Demi IT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9.16667E-6 1.85185E-6 C -0.00157 -0.0081 -0.00521 -0.01134 -0.00938 -0.01713 C -0.01633 -0.02662 -0.02639 -0.04282 -0.03612 -0.04653 C -0.04636 -0.05602 -0.0323 -0.04259 -0.04306 -0.0544 C -0.04827 -0.06019 -0.05643 -0.06296 -0.06285 -0.06528 C -0.07136 -0.07269 -0.08508 -0.07269 -0.09532 -0.07454 C -0.10504 -0.07917 -0.09428 -0.07454 -0.11633 -0.07755 C -0.12205 -0.07824 -0.12587 -0.0838 -0.13143 -0.0838 " pathEditMode="relative" ptsTypes="fffffffA">
                                      <p:cBhvr>
                                        <p:cTn id="6" dur="2000" fill="hold"/>
                                        <p:tgtEl>
                                          <p:spTgt spid="17"/>
                                        </p:tgtEl>
                                        <p:attrNameLst>
                                          <p:attrName>ppt_x</p:attrName>
                                          <p:attrName>ppt_y</p:attrName>
                                        </p:attrNameLst>
                                      </p:cBhvr>
                                    </p:animMotion>
                                  </p:childTnLst>
                                  <p:subTnLst>
                                    <p:set>
                                      <p:cBhvr override="childStyle">
                                        <p:cTn dur="1" fill="hold" display="0" masterRel="nextClick" afterEffect="1"/>
                                        <p:tgtEl>
                                          <p:spTgt spid="17"/>
                                        </p:tgtEl>
                                        <p:attrNameLst>
                                          <p:attrName>style.visibility</p:attrName>
                                        </p:attrNameLst>
                                      </p:cBhvr>
                                      <p:to>
                                        <p:strVal val="hidden"/>
                                      </p:to>
                                    </p:set>
                                  </p:subTnLst>
                                </p:cTn>
                              </p:par>
                              <p:par>
                                <p:cTn id="7" presetID="0" presetClass="path" presetSubtype="0" accel="50000" decel="50000" fill="hold" nodeType="withEffect">
                                  <p:stCondLst>
                                    <p:cond delay="0"/>
                                  </p:stCondLst>
                                  <p:childTnLst>
                                    <p:animMotion origin="layout" path="M 0.02465 0.02291 C 0.01059 0.01041 -0.01458 0.00856 -0.0368 0.00301 C -0.04271 0.00162 -0.04792 -0.00047 -0.05312 -0.00255 C -0.05781 -0.00417 -0.06128 -0.00672 -0.06614 -0.00787 C -0.08385 -0.0125 -0.09427 -0.0132 -0.11163 -0.01528 C -0.16094 -0.0331 -0.22986 -0.00903 -0.28003 -0.02778 C -0.29583 -0.04074 -0.28767 -0.03542 -0.30295 -0.04398 C -0.31111 -0.05348 -0.32326 -0.05834 -0.33854 -0.06389 C -0.34739 -0.06713 -0.35486 -0.07176 -0.36441 -0.07454 C -0.36857 -0.07593 -0.37326 -0.07685 -0.37743 -0.07824 C -0.38594 -0.08102 -0.39114 -0.08658 -0.4 -0.08912 C -0.41371 -0.09283 -0.44375 -0.09445 -0.45833 -0.09445 " pathEditMode="relative" rAng="0" ptsTypes="fffffffffffA">
                                      <p:cBhvr>
                                        <p:cTn id="8" dur="2000" fill="hold"/>
                                        <p:tgtEl>
                                          <p:spTgt spid="12"/>
                                        </p:tgtEl>
                                        <p:attrNameLst>
                                          <p:attrName>ppt_x</p:attrName>
                                          <p:attrName>ppt_y</p:attrName>
                                        </p:attrNameLst>
                                      </p:cBhvr>
                                      <p:rCtr x="-24100" y="-5900"/>
                                    </p:animMotion>
                                  </p:childTnLst>
                                </p:cTn>
                              </p:par>
                              <p:par>
                                <p:cTn id="9" presetID="0" presetClass="path" presetSubtype="0" accel="50000" decel="50000" fill="hold" nodeType="withEffect">
                                  <p:stCondLst>
                                    <p:cond delay="0"/>
                                  </p:stCondLst>
                                  <p:childTnLst>
                                    <p:animMotion origin="layout" path="M 1.38889E-6 -3.7037E-7 C -0.00608 -0.00533 -0.00816 -0.00903 -0.01025 -0.01829 C -0.00521 -0.04074 -0.01198 -0.06574 -0.02761 -0.0757 C -0.04237 -0.1051 -0.08802 -0.09815 -0.10521 -0.09885 C -0.11355 -0.11482 -0.1349 -0.10649 -0.14653 -0.10556 C -0.15799 -0.10093 -0.16129 -0.08704 -0.17414 -0.08264 C -0.17639 -0.07338 -0.17917 -0.06991 -0.18612 -0.06667 C -0.22796 -0.06922 -0.24983 -0.06899 -0.28455 -0.0757 C -0.29011 -0.08357 -0.2974 -0.08843 -0.30521 -0.0919 C -0.3073 -0.09607 -0.31025 -0.10301 -0.31372 -0.10556 C -0.31684 -0.10787 -0.32414 -0.11019 -0.32414 -0.11019 C -0.33021 -0.11829 -0.32691 -0.11713 -0.33282 -0.11713 " pathEditMode="relative" ptsTypes="fffffffffffA">
                                      <p:cBhvr>
                                        <p:cTn id="10" dur="2000" fill="hold"/>
                                        <p:tgtEl>
                                          <p:spTgt spid="11"/>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dissolve">
                                      <p:cBhvr>
                                        <p:cTn id="15" dur="500"/>
                                        <p:tgtEl>
                                          <p:spTgt spid="20"/>
                                        </p:tgtEl>
                                      </p:cBhvr>
                                    </p:animEffect>
                                  </p:childTnLst>
                                </p:cTn>
                              </p:par>
                              <p:par>
                                <p:cTn id="16" presetID="0" presetClass="path" presetSubtype="0" accel="50000" decel="50000" fill="hold" nodeType="withEffect">
                                  <p:stCondLst>
                                    <p:cond delay="0"/>
                                  </p:stCondLst>
                                  <p:childTnLst>
                                    <p:animMotion origin="layout" path="M -1.38889E-6 3.16374E-6 C -0.00295 -0.00972 -0.00521 -0.0118 -0.0092 -0.0185 C -0.01458 -0.02799 -0.01545 -0.03284 -0.02205 -0.03701 C -0.02621 -0.04394 -0.02344 -0.04047 -0.03107 -0.04533 C -0.03455 -0.04764 -0.03715 -0.05296 -0.0408 -0.05528 C -0.05226 -0.06314 -0.06979 -0.06083 -0.07899 -0.06129 C -0.09062 -0.06684 -0.09826 -0.06707 -0.11059 -0.06707 " pathEditMode="relative" rAng="0" ptsTypes="ffffffA">
                                      <p:cBhvr>
                                        <p:cTn id="17" dur="2000" fill="hold"/>
                                        <p:tgtEl>
                                          <p:spTgt spid="20"/>
                                        </p:tgtEl>
                                        <p:attrNameLst>
                                          <p:attrName>ppt_x</p:attrName>
                                          <p:attrName>ppt_y</p:attrName>
                                        </p:attrNameLst>
                                      </p:cBhvr>
                                      <p:rCtr x="-5500" y="-3400"/>
                                    </p:animMotion>
                                  </p:childTnLst>
                                  <p:subTnLst>
                                    <p:set>
                                      <p:cBhvr override="childStyle">
                                        <p:cTn dur="1" fill="hold" display="0" masterRel="sameClick" afterEffect="1">
                                          <p:stCondLst>
                                            <p:cond evt="end" delay="0">
                                              <p:tn val="16"/>
                                            </p:cond>
                                          </p:stCondLst>
                                        </p:cTn>
                                        <p:tgtEl>
                                          <p:spTgt spid="20"/>
                                        </p:tgtEl>
                                        <p:attrNameLst>
                                          <p:attrName>style.visibility</p:attrName>
                                        </p:attrNameLst>
                                      </p:cBhvr>
                                      <p:to>
                                        <p:strVal val="hidden"/>
                                      </p:to>
                                    </p:set>
                                  </p:subTnLst>
                                </p:cTn>
                              </p:par>
                            </p:childTnLst>
                          </p:cTn>
                        </p:par>
                        <p:par>
                          <p:cTn id="18" fill="hold">
                            <p:stCondLst>
                              <p:cond delay="2000"/>
                            </p:stCondLst>
                            <p:childTnLst>
                              <p:par>
                                <p:cTn id="19" presetID="1"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dissolve">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dissolve">
                                      <p:cBhvr>
                                        <p:cTn id="30" dur="500"/>
                                        <p:tgtEl>
                                          <p:spTgt spid="23"/>
                                        </p:tgtEl>
                                      </p:cBhvr>
                                    </p:animEffect>
                                  </p:childTnLst>
                                </p:cTn>
                              </p:par>
                              <p:par>
                                <p:cTn id="31" presetID="0" presetClass="path" presetSubtype="0" accel="50000" decel="50000" fill="hold" nodeType="withEffect">
                                  <p:stCondLst>
                                    <p:cond delay="1000"/>
                                  </p:stCondLst>
                                  <p:childTnLst>
                                    <p:animMotion origin="layout" path="M -6.11111E-6 2.77521E-6 C -0.0073 0.00393 -0.01702 0.0081 -0.02466 0.01041 C -0.03056 0.0155 -0.03074 0.0229 -0.03386 0.03122 C -0.03542 0.03978 -0.03629 0.04487 -0.04028 0.05204 C -0.04219 0.0599 -0.04706 0.06453 -0.0507 0.071 C -0.05018 0.07331 -0.04844 0.07586 -0.04931 0.07794 C -0.05018 0.08025 -0.05278 0.08002 -0.05452 0.08141 C -0.0573 0.08349 -0.06042 0.08626 -0.06233 0.08996 C -0.06337 0.09205 -0.06424 0.09459 -0.06494 0.0969 C -0.06598 0.10037 -0.06754 0.10731 -0.06754 0.10731 C -0.06824 0.11934 -0.06789 0.13367 -0.07153 0.14547 C -0.07275 0.14963 -0.07483 0.15749 -0.07917 0.15749 " pathEditMode="relative" ptsTypes="fffffffffffA">
                                      <p:cBhvr>
                                        <p:cTn id="32" dur="2000" fill="hold"/>
                                        <p:tgtEl>
                                          <p:spTgt spid="6"/>
                                        </p:tgtEl>
                                        <p:attrNameLst>
                                          <p:attrName>ppt_x</p:attrName>
                                          <p:attrName>ppt_y</p:attrName>
                                        </p:attrNameLst>
                                      </p:cBhvr>
                                    </p:animMotion>
                                  </p:childTnLst>
                                </p:cTn>
                              </p:par>
                            </p:childTnLst>
                          </p:cTn>
                        </p:par>
                        <p:par>
                          <p:cTn id="33" fill="hold">
                            <p:stCondLst>
                              <p:cond delay="3000"/>
                            </p:stCondLst>
                            <p:childTnLst>
                              <p:par>
                                <p:cTn id="34" presetID="0" presetClass="path" presetSubtype="0" accel="50000" decel="50000" fill="hold" nodeType="afterEffect">
                                  <p:stCondLst>
                                    <p:cond delay="1000"/>
                                  </p:stCondLst>
                                  <p:childTnLst>
                                    <p:animMotion origin="layout" path="M -4.72222E-6 -9.89824E-7 C -0.00763 0.01017 -0.0125 0.01781 -0.02326 0.02081 C -0.03402 0.02798 -0.02604 0.02382 -0.0467 0.0259 C -0.07899 0.02914 -0.06979 0.02798 -0.09079 0.03122 C -0.09913 0.02914 -0.10746 0.02636 -0.11545 0.02243 C -0.12708 0.02312 -0.13888 0.02197 -0.15052 0.02428 C -0.1592 0.02613 -0.16736 0.04255 -0.17257 0.05018 " pathEditMode="relative" ptsTypes="ffffffA">
                                      <p:cBhvr>
                                        <p:cTn id="35" dur="2000" fill="hold"/>
                                        <p:tgtEl>
                                          <p:spTgt spid="7"/>
                                        </p:tgtEl>
                                        <p:attrNameLst>
                                          <p:attrName>ppt_x</p:attrName>
                                          <p:attrName>ppt_y</p:attrName>
                                        </p:attrNameLst>
                                      </p:cBhvr>
                                    </p:animMotion>
                                  </p:childTnLst>
                                </p:cTn>
                              </p:par>
                              <p:par>
                                <p:cTn id="36" presetID="0" presetClass="path" presetSubtype="0" accel="50000" decel="50000" fill="hold" nodeType="withEffect">
                                  <p:stCondLst>
                                    <p:cond delay="0"/>
                                  </p:stCondLst>
                                  <p:childTnLst>
                                    <p:animMotion origin="layout" path="M -0.00087 -2.22222E-6 C 0.00226 0.00996 0.00139 0.01829 -0.00607 0.0257 C -0.00816 0.04769 -0.00607 0.05139 -0.02205 0.0669 C -0.02482 0.06968 -0.02795 0.07269 -0.03073 0.07547 C -0.03385 0.07847 -0.04132 0.08241 -0.04132 0.08264 C -0.04531 0.09676 -0.05382 0.09584 -0.06614 0.10139 C -0.06979 0.10324 -0.07239 0.10764 -0.07673 0.1081 C -0.09826 0.11065 -0.08732 0.10949 -0.11007 0.11158 C -0.11718 0.11644 -0.12448 0.1169 -0.13298 0.11852 C -0.14861 0.12871 -0.15659 0.13033 -0.16284 0.14931 C -0.16093 0.16482 -0.15781 0.15996 -0.16458 0.16667 " pathEditMode="relative" rAng="0" ptsTypes="ffffffffffA">
                                      <p:cBhvr>
                                        <p:cTn id="37" dur="2000" fill="hold"/>
                                        <p:tgtEl>
                                          <p:spTgt spid="8"/>
                                        </p:tgtEl>
                                        <p:attrNameLst>
                                          <p:attrName>ppt_x</p:attrName>
                                          <p:attrName>ppt_y</p:attrName>
                                        </p:attrNameLst>
                                      </p:cBhvr>
                                      <p:rCtr x="-8000" y="8300"/>
                                    </p:animMotion>
                                  </p:childTnLst>
                                </p:cTn>
                              </p:par>
                            </p:childTnLst>
                          </p:cTn>
                        </p:par>
                        <p:par>
                          <p:cTn id="38" fill="hold">
                            <p:stCondLst>
                              <p:cond delay="6000"/>
                            </p:stCondLst>
                            <p:childTnLst>
                              <p:par>
                                <p:cTn id="39" presetID="22" presetClass="entr" presetSubtype="2" fill="hold" nodeType="afterEffect">
                                  <p:stCondLst>
                                    <p:cond delay="1000"/>
                                  </p:stCondLst>
                                  <p:childTnLst>
                                    <p:set>
                                      <p:cBhvr>
                                        <p:cTn id="40" dur="1" fill="hold">
                                          <p:stCondLst>
                                            <p:cond delay="0"/>
                                          </p:stCondLst>
                                        </p:cTn>
                                        <p:tgtEl>
                                          <p:spTgt spid="25"/>
                                        </p:tgtEl>
                                        <p:attrNameLst>
                                          <p:attrName>style.visibility</p:attrName>
                                        </p:attrNameLst>
                                      </p:cBhvr>
                                      <p:to>
                                        <p:strVal val="visible"/>
                                      </p:to>
                                    </p:set>
                                    <p:animEffect transition="in" filter="wipe(right)">
                                      <p:cBhvr>
                                        <p:cTn id="41" dur="30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0" presetClass="path" presetSubtype="0" accel="50000" decel="50000" fill="hold" nodeType="clickEffect">
                                  <p:stCondLst>
                                    <p:cond delay="0"/>
                                  </p:stCondLst>
                                  <p:childTnLst>
                                    <p:animMotion origin="layout" path="M -3.05556E-6 -7.40741E-7 C -0.00538 0.02153 -0.00174 0.03472 0.00174 0.05741 C -0.00278 0.07824 -0.00278 0.07199 -0.01042 0.08727 C -0.00868 0.09028 -0.00712 0.09375 -0.00521 0.09653 C -0.00191 0.10139 0.00521 0.11019 0.00521 0.11019 C 0.00104 0.12662 0.00694 0.10671 -0.00174 0.12408 C -0.00278 0.12616 -0.0026 0.12894 -0.00347 0.13102 C -0.00434 0.13357 -0.00556 0.13588 -0.00694 0.13796 C -0.00851 0.14051 -0.01215 0.14468 -0.01215 0.14468 " pathEditMode="relative" ptsTypes="ffffffffA">
                                      <p:cBhvr>
                                        <p:cTn id="45" dur="2000" fill="hold"/>
                                        <p:tgtEl>
                                          <p:spTgt spid="18"/>
                                        </p:tgtEl>
                                        <p:attrNameLst>
                                          <p:attrName>ppt_x</p:attrName>
                                          <p:attrName>ppt_y</p:attrName>
                                        </p:attrNameLst>
                                      </p:cBhvr>
                                    </p:animMotion>
                                  </p:childTnLst>
                                </p:cTn>
                              </p:par>
                              <p:par>
                                <p:cTn id="46" presetID="0" presetClass="path" presetSubtype="0" accel="50000" decel="50000" fill="hold" nodeType="withEffect">
                                  <p:stCondLst>
                                    <p:cond delay="1000"/>
                                  </p:stCondLst>
                                  <p:childTnLst>
                                    <p:animMotion origin="layout" path="M -4.72222E-6 1.11111E-6 C 0.01528 0.00671 0.00729 0.00093 0.00868 0.04607 C 0.0092 0.0625 0.00035 0.07708 -0.00347 0.0919 C -0.00607 0.11667 -0.0118 0.12593 -0.00694 0.15417 C -0.00642 0.15741 -0.00364 0.15903 -0.00173 0.16088 C 0.00816 0.17107 0.01545 0.17477 0.0224 0.18866 C 0.02222 0.19398 0.0224 0.24491 0.01893 0.26435 C 0.01806 0.26921 0.01667 0.27361 0.01545 0.27824 C 0.01459 0.28195 0.01424 0.28588 0.01372 0.28982 C 0.01424 0.29908 0.0132 0.30857 0.01545 0.31736 C 0.01736 0.32454 0.02587 0.33565 0.02587 0.33565 C 0.03177 0.35903 0.0415 0.35023 0.05521 0.35857 " pathEditMode="relative" ptsTypes="fffffffffffA">
                                      <p:cBhvr>
                                        <p:cTn id="47" dur="2000" fill="hold"/>
                                        <p:tgtEl>
                                          <p:spTgt spid="16"/>
                                        </p:tgtEl>
                                        <p:attrNameLst>
                                          <p:attrName>ppt_x</p:attrName>
                                          <p:attrName>ppt_y</p:attrName>
                                        </p:attrNameLst>
                                      </p:cBhvr>
                                    </p:animMotion>
                                  </p:childTnLst>
                                </p:cTn>
                              </p:par>
                              <p:par>
                                <p:cTn id="48" presetID="0" presetClass="path" presetSubtype="0" accel="50000" decel="50000" fill="hold" nodeType="withEffect">
                                  <p:stCondLst>
                                    <p:cond delay="1000"/>
                                  </p:stCondLst>
                                  <p:childTnLst>
                                    <p:animMotion origin="layout" path="M 2.77778E-7 1.11111E-6 C -0.01007 0.00231 -0.01771 0.00116 -0.01025 0.0162 C -0.00834 0.02917 -0.00764 0.025 -0.01025 0.0368 C -0.01129 0.04143 -0.01025 0.0493 -0.01372 0.05069 C -0.01546 0.05139 -0.01719 0.05208 -0.01893 0.05278 C -0.01945 0.05579 -0.0198 0.05903 -0.02066 0.06204 C -0.02153 0.06458 -0.02414 0.06898 -0.02414 0.06898 " pathEditMode="relative" ptsTypes="ffffffA">
                                      <p:cBhvr>
                                        <p:cTn id="49" dur="2000" fill="hold"/>
                                        <p:tgtEl>
                                          <p:spTgt spid="19"/>
                                        </p:tgtEl>
                                        <p:attrNameLst>
                                          <p:attrName>ppt_x</p:attrName>
                                          <p:attrName>ppt_y</p:attrName>
                                        </p:attrNameLst>
                                      </p:cBhvr>
                                    </p:animMotion>
                                  </p:childTnLst>
                                </p:cTn>
                              </p:par>
                              <p:par>
                                <p:cTn id="50" presetID="0" presetClass="path" presetSubtype="0" accel="50000" decel="50000" fill="hold" nodeType="withEffect">
                                  <p:stCondLst>
                                    <p:cond delay="2000"/>
                                  </p:stCondLst>
                                  <p:childTnLst>
                                    <p:animMotion origin="layout" path="M 3.61111E-6 -2.59259E-6 C 0.0092 -0.00417 0.0092 0.00208 0.01388 0.01157 C 0.02343 0.05417 0.01562 0.10602 -0.01546 0.12639 C -0.02188 0.13912 -0.02414 0.13056 -0.03108 0.14259 C -0.03716 0.15301 -0.03941 0.16412 -0.0448 0.17477 C -0.04566 0.20995 -0.03959 0.22893 -0.05174 0.25301 C -0.05434 0.26667 -0.05417 0.25903 -0.05 0.27593 C -0.04931 0.27847 -0.04792 0.28102 -0.04653 0.28287 C -0.04514 0.28472 -0.04132 0.2875 -0.04132 0.2875 " pathEditMode="relative" ptsTypes="ffffffffA">
                                      <p:cBhvr>
                                        <p:cTn id="51" dur="2000" fill="hold"/>
                                        <p:tgtEl>
                                          <p:spTgt spid="13"/>
                                        </p:tgtEl>
                                        <p:attrNameLst>
                                          <p:attrName>ppt_x</p:attrName>
                                          <p:attrName>ppt_y</p:attrName>
                                        </p:attrNameLst>
                                      </p:cBhvr>
                                    </p:animMotion>
                                  </p:childTnLst>
                                </p:cTn>
                              </p:par>
                              <p:par>
                                <p:cTn id="52" presetID="0" presetClass="path" presetSubtype="0" accel="50000" decel="50000" fill="hold" nodeType="withEffect">
                                  <p:stCondLst>
                                    <p:cond delay="0"/>
                                  </p:stCondLst>
                                  <p:childTnLst>
                                    <p:animMotion origin="layout" path="M 6.66667E-6 -3.33333E-6 C -0.00294 0.00602 -0.00468 0.01574 -0.00868 0.0206 C -0.01181 0.02431 -0.01893 0.02986 -0.01893 0.02986 C -0.02014 0.03449 -0.02118 0.03889 -0.0224 0.04352 C -0.02448 0.05185 -0.02222 0.05047 -0.02761 0.05047 " pathEditMode="relative" ptsTypes="ffffA">
                                      <p:cBhvr>
                                        <p:cTn id="53" dur="2000" fill="hold"/>
                                        <p:tgtEl>
                                          <p:spTgt spid="14"/>
                                        </p:tgtEl>
                                        <p:attrNameLst>
                                          <p:attrName>ppt_x</p:attrName>
                                          <p:attrName>ppt_y</p:attrName>
                                        </p:attrNameLst>
                                      </p:cBhvr>
                                    </p:animMotion>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dissolve">
                                      <p:cBhvr>
                                        <p:cTn id="58" dur="500"/>
                                        <p:tgtEl>
                                          <p:spTgt spid="27"/>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dissolve">
                                      <p:cBhvr>
                                        <p:cTn id="63" dur="500"/>
                                        <p:tgtEl>
                                          <p:spTgt spid="26"/>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grpId="0" nodeType="click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dissolve">
                                      <p:cBhvr>
                                        <p:cTn id="6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effectLst>
                  <a:outerShdw blurRad="50800" dist="38100" dir="2700000" algn="tl" rotWithShape="0">
                    <a:prstClr val="black">
                      <a:alpha val="40000"/>
                    </a:prstClr>
                  </a:outerShdw>
                </a:effectLst>
              </a:rPr>
              <a:t>Feeding history affects risk assessment</a:t>
            </a:r>
            <a:endParaRPr lang="en-AU"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lstStyle/>
          <a:p>
            <a:pPr>
              <a:buClr>
                <a:srgbClr val="FF0000"/>
              </a:buClr>
            </a:pPr>
            <a:r>
              <a:rPr lang="en-AU" sz="2400" dirty="0" smtClean="0"/>
              <a:t>Arrive with wide range of feeding histories and body condition</a:t>
            </a:r>
          </a:p>
          <a:p>
            <a:pPr lvl="1">
              <a:buClr>
                <a:srgbClr val="FF0000"/>
              </a:buClr>
            </a:pPr>
            <a:endParaRPr lang="en-AU" dirty="0"/>
          </a:p>
        </p:txBody>
      </p:sp>
      <p:graphicFrame>
        <p:nvGraphicFramePr>
          <p:cNvPr id="4" name="Table 3"/>
          <p:cNvGraphicFramePr>
            <a:graphicFrameLocks noGrp="1"/>
          </p:cNvGraphicFramePr>
          <p:nvPr/>
        </p:nvGraphicFramePr>
        <p:xfrm>
          <a:off x="4758520" y="2529765"/>
          <a:ext cx="3757683" cy="2494280"/>
        </p:xfrm>
        <a:graphic>
          <a:graphicData uri="http://schemas.openxmlformats.org/drawingml/2006/table">
            <a:tbl>
              <a:tblPr firstRow="1" bandRow="1">
                <a:tableStyleId>{5C22544A-7EE6-4342-B048-85BDC9FD1C3A}</a:tableStyleId>
              </a:tblPr>
              <a:tblGrid>
                <a:gridCol w="1806054"/>
                <a:gridCol w="1951629"/>
              </a:tblGrid>
              <a:tr h="370840">
                <a:tc>
                  <a:txBody>
                    <a:bodyPr/>
                    <a:lstStyle/>
                    <a:p>
                      <a:r>
                        <a:rPr lang="en-AU" dirty="0" smtClean="0"/>
                        <a:t>Attribute</a:t>
                      </a:r>
                      <a:endParaRPr lang="en-AU" dirty="0"/>
                    </a:p>
                  </a:txBody>
                  <a:tcPr/>
                </a:tc>
                <a:tc>
                  <a:txBody>
                    <a:bodyPr/>
                    <a:lstStyle/>
                    <a:p>
                      <a:pPr algn="ctr"/>
                      <a:r>
                        <a:rPr lang="en-AU" dirty="0" smtClean="0"/>
                        <a:t>Coefficient</a:t>
                      </a:r>
                      <a:r>
                        <a:rPr lang="en-AU" baseline="0" dirty="0" smtClean="0"/>
                        <a:t> of Variation (%)</a:t>
                      </a:r>
                      <a:endParaRPr lang="en-AU" dirty="0"/>
                    </a:p>
                  </a:txBody>
                  <a:tcPr/>
                </a:tc>
              </a:tr>
              <a:tr h="370840">
                <a:tc>
                  <a:txBody>
                    <a:bodyPr/>
                    <a:lstStyle/>
                    <a:p>
                      <a:r>
                        <a:rPr lang="en-AU" dirty="0" smtClean="0"/>
                        <a:t>Size</a:t>
                      </a:r>
                      <a:endParaRPr lang="en-AU" dirty="0"/>
                    </a:p>
                  </a:txBody>
                  <a:tcPr/>
                </a:tc>
                <a:tc>
                  <a:txBody>
                    <a:bodyPr/>
                    <a:lstStyle/>
                    <a:p>
                      <a:pPr algn="ctr"/>
                      <a:r>
                        <a:rPr lang="en-AU" dirty="0" smtClean="0"/>
                        <a:t>3.1</a:t>
                      </a:r>
                      <a:endParaRPr lang="en-AU" dirty="0"/>
                    </a:p>
                  </a:txBody>
                  <a:tcPr/>
                </a:tc>
              </a:tr>
              <a:tr h="370840">
                <a:tc>
                  <a:txBody>
                    <a:bodyPr/>
                    <a:lstStyle/>
                    <a:p>
                      <a:r>
                        <a:rPr lang="en-AU" dirty="0" smtClean="0"/>
                        <a:t>Weight</a:t>
                      </a:r>
                      <a:endParaRPr lang="en-AU" dirty="0"/>
                    </a:p>
                  </a:txBody>
                  <a:tcPr/>
                </a:tc>
                <a:tc>
                  <a:txBody>
                    <a:bodyPr/>
                    <a:lstStyle/>
                    <a:p>
                      <a:pPr algn="ctr"/>
                      <a:r>
                        <a:rPr lang="en-AU" dirty="0" smtClean="0"/>
                        <a:t>14.3</a:t>
                      </a:r>
                      <a:endParaRPr lang="en-AU" dirty="0"/>
                    </a:p>
                  </a:txBody>
                  <a:tcPr/>
                </a:tc>
              </a:tr>
              <a:tr h="370840">
                <a:tc>
                  <a:txBody>
                    <a:bodyPr/>
                    <a:lstStyle/>
                    <a:p>
                      <a:r>
                        <a:rPr lang="en-AU" dirty="0" smtClean="0"/>
                        <a:t>Fulton’s K (bulk)</a:t>
                      </a:r>
                      <a:endParaRPr lang="en-AU" dirty="0"/>
                    </a:p>
                  </a:txBody>
                  <a:tcPr/>
                </a:tc>
                <a:tc>
                  <a:txBody>
                    <a:bodyPr/>
                    <a:lstStyle/>
                    <a:p>
                      <a:pPr algn="ctr"/>
                      <a:r>
                        <a:rPr lang="en-AU" dirty="0" smtClean="0"/>
                        <a:t>10.5</a:t>
                      </a:r>
                      <a:endParaRPr lang="en-AU" dirty="0"/>
                    </a:p>
                  </a:txBody>
                  <a:tcPr/>
                </a:tc>
              </a:tr>
              <a:tr h="370840">
                <a:tc>
                  <a:txBody>
                    <a:bodyPr/>
                    <a:lstStyle/>
                    <a:p>
                      <a:r>
                        <a:rPr lang="en-AU" dirty="0" smtClean="0"/>
                        <a:t>Lipids</a:t>
                      </a:r>
                      <a:endParaRPr lang="en-AU" dirty="0"/>
                    </a:p>
                  </a:txBody>
                  <a:tcPr/>
                </a:tc>
                <a:tc>
                  <a:txBody>
                    <a:bodyPr/>
                    <a:lstStyle/>
                    <a:p>
                      <a:pPr algn="ctr"/>
                      <a:r>
                        <a:rPr lang="en-AU" dirty="0" smtClean="0"/>
                        <a:t>17.4</a:t>
                      </a:r>
                    </a:p>
                  </a:txBody>
                  <a:tcPr/>
                </a:tc>
              </a:tr>
              <a:tr h="370840">
                <a:tc>
                  <a:txBody>
                    <a:bodyPr/>
                    <a:lstStyle/>
                    <a:p>
                      <a:r>
                        <a:rPr lang="en-AU" dirty="0" smtClean="0"/>
                        <a:t>Feeding rate</a:t>
                      </a:r>
                      <a:endParaRPr lang="en-AU" dirty="0"/>
                    </a:p>
                  </a:txBody>
                  <a:tcPr/>
                </a:tc>
                <a:tc>
                  <a:txBody>
                    <a:bodyPr/>
                    <a:lstStyle/>
                    <a:p>
                      <a:pPr algn="ctr"/>
                      <a:r>
                        <a:rPr lang="en-AU" dirty="0" smtClean="0"/>
                        <a:t>57.9</a:t>
                      </a:r>
                      <a:endParaRPr lang="en-AU" dirty="0"/>
                    </a:p>
                  </a:txBody>
                  <a:tcPr/>
                </a:tc>
              </a:tr>
            </a:tbl>
          </a:graphicData>
        </a:graphic>
      </p:graphicFrame>
      <p:pic>
        <p:nvPicPr>
          <p:cNvPr id="5" name="Picture 4" descr="Pomacentrus amboinensis.png"/>
          <p:cNvPicPr>
            <a:picLocks noChangeAspect="1"/>
          </p:cNvPicPr>
          <p:nvPr/>
        </p:nvPicPr>
        <p:blipFill>
          <a:blip r:embed="rId3" cstate="print"/>
          <a:stretch>
            <a:fillRect/>
          </a:stretch>
        </p:blipFill>
        <p:spPr>
          <a:xfrm flipH="1">
            <a:off x="506596" y="2988861"/>
            <a:ext cx="3205594" cy="1969625"/>
          </a:xfrm>
          <a:prstGeom prst="rect">
            <a:avLst/>
          </a:prstGeom>
          <a:ln>
            <a:noFill/>
          </a:ln>
          <a:effectLst>
            <a:outerShdw blurRad="292100" dist="139700" dir="2700000" algn="tl" rotWithShape="0">
              <a:srgbClr val="333333">
                <a:alpha val="65000"/>
              </a:srgbClr>
            </a:outerShdw>
          </a:effectLst>
        </p:spPr>
      </p:pic>
      <p:grpSp>
        <p:nvGrpSpPr>
          <p:cNvPr id="8" name="Group 7"/>
          <p:cNvGrpSpPr/>
          <p:nvPr/>
        </p:nvGrpSpPr>
        <p:grpSpPr>
          <a:xfrm>
            <a:off x="641445" y="5513693"/>
            <a:ext cx="7206017" cy="830997"/>
            <a:chOff x="641445" y="5513693"/>
            <a:chExt cx="7206017" cy="830997"/>
          </a:xfrm>
        </p:grpSpPr>
        <p:sp>
          <p:nvSpPr>
            <p:cNvPr id="6" name="Right Arrow 5"/>
            <p:cNvSpPr/>
            <p:nvPr/>
          </p:nvSpPr>
          <p:spPr>
            <a:xfrm>
              <a:off x="641445" y="5609230"/>
              <a:ext cx="545910" cy="5186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p:cNvSpPr txBox="1"/>
            <p:nvPr/>
          </p:nvSpPr>
          <p:spPr>
            <a:xfrm>
              <a:off x="1378423" y="5513693"/>
              <a:ext cx="6469039" cy="830997"/>
            </a:xfrm>
            <a:prstGeom prst="rect">
              <a:avLst/>
            </a:prstGeom>
            <a:noFill/>
          </p:spPr>
          <p:txBody>
            <a:bodyPr wrap="square" rtlCol="0">
              <a:spAutoFit/>
            </a:bodyPr>
            <a:lstStyle/>
            <a:p>
              <a:r>
                <a:rPr lang="en-AU" sz="2400" dirty="0" smtClean="0"/>
                <a:t>Motivation to take risk will differ and interact with knowledge of who to avoid </a:t>
              </a:r>
              <a:endParaRPr lang="en-AU" sz="2400" dirty="0"/>
            </a:p>
          </p:txBody>
        </p:sp>
      </p:grpSp>
      <p:sp>
        <p:nvSpPr>
          <p:cNvPr id="9" name="TextBox 8"/>
          <p:cNvSpPr txBox="1"/>
          <p:nvPr/>
        </p:nvSpPr>
        <p:spPr>
          <a:xfrm>
            <a:off x="347848" y="4838453"/>
            <a:ext cx="2914650" cy="307777"/>
          </a:xfrm>
          <a:prstGeom prst="rect">
            <a:avLst/>
          </a:prstGeom>
          <a:noFill/>
        </p:spPr>
        <p:txBody>
          <a:bodyPr wrap="square" rtlCol="0">
            <a:spAutoFit/>
          </a:bodyPr>
          <a:lstStyle/>
          <a:p>
            <a:r>
              <a:rPr lang="en-AU" sz="1400" i="1" dirty="0" smtClean="0"/>
              <a:t>Pomacentrus amboinensis</a:t>
            </a:r>
            <a:endParaRPr lang="en-AU" sz="14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5" name="Object 8"/>
          <p:cNvGraphicFramePr>
            <a:graphicFrameLocks noChangeAspect="1"/>
          </p:cNvGraphicFramePr>
          <p:nvPr/>
        </p:nvGraphicFramePr>
        <p:xfrm>
          <a:off x="4940300" y="3213100"/>
          <a:ext cx="4203700" cy="3644900"/>
        </p:xfrm>
        <a:graphic>
          <a:graphicData uri="http://schemas.openxmlformats.org/presentationml/2006/ole">
            <mc:AlternateContent xmlns:mc="http://schemas.openxmlformats.org/markup-compatibility/2006">
              <mc:Choice xmlns:v="urn:schemas-microsoft-com:vml" Requires="v">
                <p:oleObj spid="_x0000_s6146" name="Image" r:id="rId3" imgW="4203175" imgH="3644444" progId="">
                  <p:embed/>
                </p:oleObj>
              </mc:Choice>
              <mc:Fallback>
                <p:oleObj name="Image" r:id="rId3" imgW="4203175" imgH="3644444" progId="">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0300" y="3213100"/>
                        <a:ext cx="4203700" cy="364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AU" dirty="0" smtClean="0">
                <a:effectLst>
                  <a:outerShdw blurRad="50800" dist="38100" dir="2700000" algn="tl" rotWithShape="0">
                    <a:prstClr val="black">
                      <a:alpha val="40000"/>
                    </a:prstClr>
                  </a:outerShdw>
                </a:effectLst>
              </a:rPr>
              <a:t>Aim</a:t>
            </a:r>
            <a:endParaRPr lang="en-AU"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lstStyle/>
          <a:p>
            <a:pPr>
              <a:spcBef>
                <a:spcPts val="4000"/>
              </a:spcBef>
              <a:buClr>
                <a:srgbClr val="FF0000"/>
              </a:buClr>
              <a:buSzPct val="200000"/>
            </a:pPr>
            <a:r>
              <a:rPr lang="en-AU" dirty="0" smtClean="0"/>
              <a:t>Determine how feeding history influences the relative importance of olfactory and visual sensory modes of learning to risk assessment</a:t>
            </a:r>
          </a:p>
          <a:p>
            <a:pPr>
              <a:spcBef>
                <a:spcPts val="4000"/>
              </a:spcBef>
              <a:buClr>
                <a:srgbClr val="FF0000"/>
              </a:buClr>
              <a:buSzPct val="200000"/>
            </a:pPr>
            <a:r>
              <a:rPr lang="en-AU" dirty="0" smtClean="0"/>
              <a:t>Examine how the experience gained through these sensory modes influences behaviour and survival in the field</a:t>
            </a:r>
            <a:endParaRPr lang="en-AU" dirty="0"/>
          </a:p>
        </p:txBody>
      </p:sp>
      <p:cxnSp>
        <p:nvCxnSpPr>
          <p:cNvPr id="5" name="Straight Connector 4"/>
          <p:cNvCxnSpPr/>
          <p:nvPr/>
        </p:nvCxnSpPr>
        <p:spPr>
          <a:xfrm flipV="1">
            <a:off x="327546" y="1255594"/>
            <a:ext cx="8570794" cy="27296"/>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14290"/>
            <a:ext cx="3071834" cy="571480"/>
          </a:xfrm>
        </p:spPr>
        <p:txBody>
          <a:bodyPr>
            <a:normAutofit fontScale="90000"/>
          </a:bodyPr>
          <a:lstStyle/>
          <a:p>
            <a:r>
              <a:rPr lang="en-AU" dirty="0" smtClean="0">
                <a:effectLst>
                  <a:outerShdw blurRad="50800" dist="38100" dir="2700000" algn="tl" rotWithShape="0">
                    <a:prstClr val="black">
                      <a:alpha val="40000"/>
                    </a:prstClr>
                  </a:outerShdw>
                </a:effectLst>
              </a:rPr>
              <a:t>Methods</a:t>
            </a:r>
            <a:endParaRPr lang="en-AU" dirty="0">
              <a:effectLst>
                <a:outerShdw blurRad="50800" dist="38100" dir="2700000" algn="tl" rotWithShape="0">
                  <a:prstClr val="black">
                    <a:alpha val="40000"/>
                  </a:prstClr>
                </a:outerShdw>
              </a:effectLst>
            </a:endParaRPr>
          </a:p>
        </p:txBody>
      </p:sp>
      <p:cxnSp>
        <p:nvCxnSpPr>
          <p:cNvPr id="5" name="Straight Connector 4"/>
          <p:cNvCxnSpPr/>
          <p:nvPr/>
        </p:nvCxnSpPr>
        <p:spPr>
          <a:xfrm>
            <a:off x="142876" y="857232"/>
            <a:ext cx="885828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8" name="Diagram 7"/>
          <p:cNvGraphicFramePr/>
          <p:nvPr/>
        </p:nvGraphicFramePr>
        <p:xfrm>
          <a:off x="357158" y="1000108"/>
          <a:ext cx="8572560" cy="2428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14"/>
          <p:cNvPicPr>
            <a:picLocks noChangeAspect="1" noChangeArrowheads="1"/>
          </p:cNvPicPr>
          <p:nvPr/>
        </p:nvPicPr>
        <p:blipFill>
          <a:blip r:embed="rId7" cstate="print"/>
          <a:srcRect/>
          <a:stretch>
            <a:fillRect/>
          </a:stretch>
        </p:blipFill>
        <p:spPr bwMode="auto">
          <a:xfrm>
            <a:off x="214282" y="2857496"/>
            <a:ext cx="2379972" cy="3571876"/>
          </a:xfrm>
          <a:prstGeom prst="rect">
            <a:avLst/>
          </a:prstGeom>
          <a:ln>
            <a:noFill/>
          </a:ln>
          <a:effectLst>
            <a:outerShdw blurRad="292100" dist="139700" dir="2700000" algn="tl" rotWithShape="0">
              <a:srgbClr val="333333">
                <a:alpha val="65000"/>
              </a:srgbClr>
            </a:outerShdw>
          </a:effectLst>
        </p:spPr>
      </p:pic>
      <p:pic>
        <p:nvPicPr>
          <p:cNvPr id="7" name="Picture 12"/>
          <p:cNvPicPr>
            <a:picLocks noChangeAspect="1" noChangeArrowheads="1"/>
          </p:cNvPicPr>
          <p:nvPr/>
        </p:nvPicPr>
        <p:blipFill>
          <a:blip r:embed="rId8" cstate="print"/>
          <a:srcRect/>
          <a:stretch>
            <a:fillRect/>
          </a:stretch>
        </p:blipFill>
        <p:spPr bwMode="auto">
          <a:xfrm>
            <a:off x="6072198" y="3929066"/>
            <a:ext cx="2157412" cy="2005012"/>
          </a:xfrm>
          <a:prstGeom prst="rect">
            <a:avLst/>
          </a:prstGeom>
          <a:ln>
            <a:noFill/>
          </a:ln>
          <a:effectLst>
            <a:outerShdw blurRad="292100" dist="139700" dir="2700000" algn="tl" rotWithShape="0">
              <a:srgbClr val="333333">
                <a:alpha val="65000"/>
              </a:srgbClr>
            </a:outerShdw>
          </a:effectLst>
        </p:spPr>
      </p:pic>
      <p:pic>
        <p:nvPicPr>
          <p:cNvPr id="10" name="Picture 9" descr="Pomacentrus wardi.png"/>
          <p:cNvPicPr>
            <a:picLocks noChangeAspect="1"/>
          </p:cNvPicPr>
          <p:nvPr/>
        </p:nvPicPr>
        <p:blipFill>
          <a:blip r:embed="rId9" cstate="print"/>
          <a:stretch>
            <a:fillRect/>
          </a:stretch>
        </p:blipFill>
        <p:spPr>
          <a:xfrm>
            <a:off x="6882748" y="0"/>
            <a:ext cx="2261252" cy="1159070"/>
          </a:xfrm>
          <a:prstGeom prst="rect">
            <a:avLst/>
          </a:prstGeom>
        </p:spPr>
      </p:pic>
      <p:pic>
        <p:nvPicPr>
          <p:cNvPr id="11" name="Picture 10" descr="Light trap2.jpg"/>
          <p:cNvPicPr>
            <a:picLocks noChangeAspect="1"/>
          </p:cNvPicPr>
          <p:nvPr/>
        </p:nvPicPr>
        <p:blipFill>
          <a:blip r:embed="rId10" cstate="print"/>
          <a:stretch>
            <a:fillRect/>
          </a:stretch>
        </p:blipFill>
        <p:spPr>
          <a:xfrm>
            <a:off x="3306531" y="3562594"/>
            <a:ext cx="2012869" cy="2683824"/>
          </a:xfrm>
          <a:prstGeom prst="rect">
            <a:avLst/>
          </a:prstGeom>
          <a:ln>
            <a:noFill/>
          </a:ln>
          <a:effectLst>
            <a:outerShdw blurRad="292100" dist="139700" dir="2700000" algn="tl" rotWithShape="0">
              <a:srgbClr val="333333">
                <a:alpha val="65000"/>
              </a:srgbClr>
            </a:outerShdw>
          </a:effectLst>
        </p:spPr>
      </p:pic>
      <p:sp>
        <p:nvSpPr>
          <p:cNvPr id="12" name="TextBox 11"/>
          <p:cNvSpPr txBox="1"/>
          <p:nvPr/>
        </p:nvSpPr>
        <p:spPr>
          <a:xfrm>
            <a:off x="7422075" y="1116282"/>
            <a:ext cx="1603170" cy="308759"/>
          </a:xfrm>
          <a:prstGeom prst="rect">
            <a:avLst/>
          </a:prstGeom>
          <a:noFill/>
        </p:spPr>
        <p:txBody>
          <a:bodyPr wrap="square" rtlCol="0">
            <a:spAutoFit/>
          </a:bodyPr>
          <a:lstStyle/>
          <a:p>
            <a:r>
              <a:rPr lang="en-AU" sz="1400" i="1" dirty="0" smtClean="0"/>
              <a:t>Pomacentrus wardi</a:t>
            </a:r>
            <a:endParaRPr lang="en-AU" sz="1400" i="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14290"/>
            <a:ext cx="3071834" cy="571480"/>
          </a:xfrm>
        </p:spPr>
        <p:txBody>
          <a:bodyPr>
            <a:normAutofit fontScale="90000"/>
          </a:bodyPr>
          <a:lstStyle/>
          <a:p>
            <a:r>
              <a:rPr lang="en-AU" dirty="0" smtClean="0">
                <a:effectLst>
                  <a:outerShdw blurRad="50800" dist="38100" dir="2700000" algn="tl" rotWithShape="0">
                    <a:prstClr val="black">
                      <a:alpha val="40000"/>
                    </a:prstClr>
                  </a:outerShdw>
                </a:effectLst>
              </a:rPr>
              <a:t>Methods</a:t>
            </a:r>
            <a:endParaRPr lang="en-AU" dirty="0">
              <a:effectLst>
                <a:outerShdw blurRad="50800" dist="38100" dir="2700000" algn="tl" rotWithShape="0">
                  <a:prstClr val="black">
                    <a:alpha val="40000"/>
                  </a:prstClr>
                </a:outerShdw>
              </a:effectLst>
            </a:endParaRPr>
          </a:p>
        </p:txBody>
      </p:sp>
      <p:cxnSp>
        <p:nvCxnSpPr>
          <p:cNvPr id="5" name="Straight Connector 4"/>
          <p:cNvCxnSpPr/>
          <p:nvPr/>
        </p:nvCxnSpPr>
        <p:spPr>
          <a:xfrm>
            <a:off x="142876" y="857232"/>
            <a:ext cx="885828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8" name="Diagram 7"/>
          <p:cNvGraphicFramePr/>
          <p:nvPr/>
        </p:nvGraphicFramePr>
        <p:xfrm>
          <a:off x="357158" y="1000108"/>
          <a:ext cx="8572560" cy="2428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2571736" y="3000372"/>
            <a:ext cx="2643206" cy="2308324"/>
          </a:xfrm>
          <a:prstGeom prst="rect">
            <a:avLst/>
          </a:prstGeom>
          <a:noFill/>
        </p:spPr>
        <p:txBody>
          <a:bodyPr wrap="square" rtlCol="0">
            <a:spAutoFit/>
          </a:bodyPr>
          <a:lstStyle/>
          <a:p>
            <a:r>
              <a:rPr lang="en-AU" sz="2400" dirty="0" smtClean="0"/>
              <a:t>WELL FED</a:t>
            </a:r>
          </a:p>
          <a:p>
            <a:r>
              <a:rPr lang="en-AU" sz="2400" dirty="0" smtClean="0"/>
              <a:t>Fed </a:t>
            </a:r>
            <a:r>
              <a:rPr lang="en-AU" sz="2400" i="1" dirty="0" smtClean="0"/>
              <a:t>ad libitum</a:t>
            </a:r>
          </a:p>
          <a:p>
            <a:endParaRPr lang="en-AU" sz="2400" i="1" dirty="0"/>
          </a:p>
          <a:p>
            <a:endParaRPr lang="en-AU" sz="2400" i="1" dirty="0" smtClean="0"/>
          </a:p>
          <a:p>
            <a:r>
              <a:rPr lang="en-AU" sz="2400" dirty="0" smtClean="0"/>
              <a:t>POORLY FED</a:t>
            </a:r>
          </a:p>
          <a:p>
            <a:r>
              <a:rPr lang="en-AU" sz="2400" dirty="0" smtClean="0"/>
              <a:t>Fed 1/8 </a:t>
            </a:r>
            <a:r>
              <a:rPr lang="en-AU" sz="2400" i="1" dirty="0" smtClean="0"/>
              <a:t>ad libitum</a:t>
            </a:r>
            <a:endParaRPr lang="en-AU" sz="2400" i="1" dirty="0"/>
          </a:p>
        </p:txBody>
      </p:sp>
      <p:pic>
        <p:nvPicPr>
          <p:cNvPr id="9" name="Picture 8" descr="Pomacentrus wardi.png"/>
          <p:cNvPicPr>
            <a:picLocks noChangeAspect="1"/>
          </p:cNvPicPr>
          <p:nvPr/>
        </p:nvPicPr>
        <p:blipFill>
          <a:blip r:embed="rId8" cstate="print"/>
          <a:stretch>
            <a:fillRect/>
          </a:stretch>
        </p:blipFill>
        <p:spPr>
          <a:xfrm>
            <a:off x="6882748" y="0"/>
            <a:ext cx="2261252" cy="1159070"/>
          </a:xfrm>
          <a:prstGeom prst="rect">
            <a:avLst/>
          </a:prstGeom>
        </p:spPr>
      </p:pic>
      <p:pic>
        <p:nvPicPr>
          <p:cNvPr id="10" name="Picture 9" descr="Untitled-1.jpg"/>
          <p:cNvPicPr>
            <a:picLocks noChangeAspect="1"/>
          </p:cNvPicPr>
          <p:nvPr/>
        </p:nvPicPr>
        <p:blipFill>
          <a:blip r:embed="rId9" cstate="print"/>
          <a:stretch>
            <a:fillRect/>
          </a:stretch>
        </p:blipFill>
        <p:spPr>
          <a:xfrm>
            <a:off x="5153889" y="3728042"/>
            <a:ext cx="3574473" cy="256093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14290"/>
            <a:ext cx="3071834" cy="571480"/>
          </a:xfrm>
        </p:spPr>
        <p:txBody>
          <a:bodyPr>
            <a:normAutofit fontScale="90000"/>
          </a:bodyPr>
          <a:lstStyle/>
          <a:p>
            <a:r>
              <a:rPr lang="en-AU" dirty="0" smtClean="0"/>
              <a:t>Methods</a:t>
            </a:r>
            <a:endParaRPr lang="en-AU" dirty="0"/>
          </a:p>
        </p:txBody>
      </p:sp>
      <p:cxnSp>
        <p:nvCxnSpPr>
          <p:cNvPr id="5" name="Straight Connector 4"/>
          <p:cNvCxnSpPr/>
          <p:nvPr/>
        </p:nvCxnSpPr>
        <p:spPr>
          <a:xfrm>
            <a:off x="142876" y="857232"/>
            <a:ext cx="885828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8" name="Diagram 7"/>
          <p:cNvGraphicFramePr/>
          <p:nvPr/>
        </p:nvGraphicFramePr>
        <p:xfrm>
          <a:off x="357158" y="857232"/>
          <a:ext cx="8572560" cy="2428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Table 6"/>
          <p:cNvGraphicFramePr>
            <a:graphicFrameLocks noGrp="1"/>
          </p:cNvGraphicFramePr>
          <p:nvPr/>
        </p:nvGraphicFramePr>
        <p:xfrm>
          <a:off x="1142976" y="3357562"/>
          <a:ext cx="4500594" cy="3286147"/>
        </p:xfrm>
        <a:graphic>
          <a:graphicData uri="http://schemas.openxmlformats.org/drawingml/2006/table">
            <a:tbl>
              <a:tblPr firstRow="1" bandRow="1">
                <a:tableStyleId>{5C22544A-7EE6-4342-B048-85BDC9FD1C3A}</a:tableStyleId>
              </a:tblPr>
              <a:tblGrid>
                <a:gridCol w="493216"/>
                <a:gridCol w="2034515"/>
                <a:gridCol w="1972863"/>
              </a:tblGrid>
              <a:tr h="690861">
                <a:tc>
                  <a:txBody>
                    <a:bodyPr/>
                    <a:lstStyle/>
                    <a:p>
                      <a:endParaRPr lang="en-AU" dirty="0"/>
                    </a:p>
                  </a:txBody>
                  <a:tcPr/>
                </a:tc>
                <a:tc>
                  <a:txBody>
                    <a:bodyPr/>
                    <a:lstStyle/>
                    <a:p>
                      <a:pPr algn="ctr"/>
                      <a:r>
                        <a:rPr lang="en-AU" dirty="0" smtClean="0"/>
                        <a:t>Yes </a:t>
                      </a:r>
                      <a:endParaRPr lang="en-AU" dirty="0"/>
                    </a:p>
                  </a:txBody>
                  <a:tcPr/>
                </a:tc>
                <a:tc>
                  <a:txBody>
                    <a:bodyPr/>
                    <a:lstStyle/>
                    <a:p>
                      <a:pPr algn="ctr"/>
                      <a:r>
                        <a:rPr lang="en-AU" dirty="0" smtClean="0"/>
                        <a:t>No</a:t>
                      </a:r>
                      <a:endParaRPr lang="en-AU" dirty="0"/>
                    </a:p>
                  </a:txBody>
                  <a:tcPr/>
                </a:tc>
              </a:tr>
              <a:tr h="1297643">
                <a:tc>
                  <a:txBody>
                    <a:bodyPr/>
                    <a:lstStyle/>
                    <a:p>
                      <a:pPr algn="l"/>
                      <a:endParaRPr lang="en-AU" dirty="0" smtClean="0"/>
                    </a:p>
                    <a:p>
                      <a:pPr algn="l"/>
                      <a:r>
                        <a:rPr lang="en-AU" dirty="0" smtClean="0"/>
                        <a:t>Yes</a:t>
                      </a:r>
                      <a:endParaRPr lang="en-AU" dirty="0"/>
                    </a:p>
                  </a:txBody>
                  <a:tcPr/>
                </a:tc>
                <a:tc>
                  <a:txBody>
                    <a:bodyPr/>
                    <a:lstStyle/>
                    <a:p>
                      <a:endParaRPr lang="en-AU" dirty="0"/>
                    </a:p>
                  </a:txBody>
                  <a:tcPr/>
                </a:tc>
                <a:tc>
                  <a:txBody>
                    <a:bodyPr/>
                    <a:lstStyle/>
                    <a:p>
                      <a:endParaRPr lang="en-AU" dirty="0"/>
                    </a:p>
                  </a:txBody>
                  <a:tcPr/>
                </a:tc>
              </a:tr>
              <a:tr h="1297643">
                <a:tc>
                  <a:txBody>
                    <a:bodyPr/>
                    <a:lstStyle/>
                    <a:p>
                      <a:endParaRPr lang="en-AU" dirty="0" smtClean="0"/>
                    </a:p>
                    <a:p>
                      <a:r>
                        <a:rPr lang="en-AU" dirty="0" smtClean="0"/>
                        <a:t>No</a:t>
                      </a:r>
                      <a:endParaRPr lang="en-AU" dirty="0"/>
                    </a:p>
                  </a:txBody>
                  <a:tcPr>
                    <a:solidFill>
                      <a:srgbClr val="D2DDFC"/>
                    </a:solidFill>
                  </a:tcPr>
                </a:tc>
                <a:tc>
                  <a:txBody>
                    <a:bodyPr/>
                    <a:lstStyle/>
                    <a:p>
                      <a:endParaRPr lang="en-AU" dirty="0"/>
                    </a:p>
                  </a:txBody>
                  <a:tcPr>
                    <a:solidFill>
                      <a:srgbClr val="D2DDFC"/>
                    </a:solidFill>
                  </a:tcPr>
                </a:tc>
                <a:tc>
                  <a:txBody>
                    <a:bodyPr/>
                    <a:lstStyle/>
                    <a:p>
                      <a:endParaRPr lang="en-AU" dirty="0"/>
                    </a:p>
                  </a:txBody>
                  <a:tcPr>
                    <a:solidFill>
                      <a:srgbClr val="D2DDFC"/>
                    </a:solidFill>
                  </a:tcPr>
                </a:tc>
              </a:tr>
            </a:tbl>
          </a:graphicData>
        </a:graphic>
      </p:graphicFrame>
      <p:sp>
        <p:nvSpPr>
          <p:cNvPr id="10" name="TextBox 9"/>
          <p:cNvSpPr txBox="1"/>
          <p:nvPr/>
        </p:nvSpPr>
        <p:spPr>
          <a:xfrm>
            <a:off x="3071802" y="2928934"/>
            <a:ext cx="1143008" cy="369332"/>
          </a:xfrm>
          <a:prstGeom prst="rect">
            <a:avLst/>
          </a:prstGeom>
          <a:noFill/>
        </p:spPr>
        <p:txBody>
          <a:bodyPr wrap="square" rtlCol="0">
            <a:spAutoFit/>
          </a:bodyPr>
          <a:lstStyle/>
          <a:p>
            <a:r>
              <a:rPr lang="en-AU" b="1" dirty="0" smtClean="0"/>
              <a:t>VISION</a:t>
            </a:r>
            <a:endParaRPr lang="en-AU" b="1" dirty="0"/>
          </a:p>
        </p:txBody>
      </p:sp>
      <p:sp>
        <p:nvSpPr>
          <p:cNvPr id="11" name="TextBox 10"/>
          <p:cNvSpPr txBox="1"/>
          <p:nvPr/>
        </p:nvSpPr>
        <p:spPr>
          <a:xfrm rot="16200000">
            <a:off x="220353" y="5066003"/>
            <a:ext cx="928694" cy="369332"/>
          </a:xfrm>
          <a:prstGeom prst="rect">
            <a:avLst/>
          </a:prstGeom>
          <a:noFill/>
        </p:spPr>
        <p:txBody>
          <a:bodyPr wrap="square" rtlCol="0">
            <a:spAutoFit/>
          </a:bodyPr>
          <a:lstStyle/>
          <a:p>
            <a:r>
              <a:rPr lang="en-AU" b="1" dirty="0" smtClean="0"/>
              <a:t>SMELL</a:t>
            </a:r>
            <a:endParaRPr lang="en-AU" b="1" dirty="0"/>
          </a:p>
        </p:txBody>
      </p:sp>
      <p:pic>
        <p:nvPicPr>
          <p:cNvPr id="14" name="Picture 13" descr="Thalasomma.png"/>
          <p:cNvPicPr>
            <a:picLocks noChangeAspect="1"/>
          </p:cNvPicPr>
          <p:nvPr/>
        </p:nvPicPr>
        <p:blipFill>
          <a:blip r:embed="rId8" cstate="print"/>
          <a:stretch>
            <a:fillRect/>
          </a:stretch>
        </p:blipFill>
        <p:spPr>
          <a:xfrm>
            <a:off x="1928794" y="4286256"/>
            <a:ext cx="1624587" cy="676657"/>
          </a:xfrm>
          <a:prstGeom prst="rect">
            <a:avLst/>
          </a:prstGeom>
        </p:spPr>
      </p:pic>
      <p:pic>
        <p:nvPicPr>
          <p:cNvPr id="15" name="Picture 14" descr="Thalasomma.png"/>
          <p:cNvPicPr>
            <a:picLocks noChangeAspect="1"/>
          </p:cNvPicPr>
          <p:nvPr/>
        </p:nvPicPr>
        <p:blipFill>
          <a:blip r:embed="rId8" cstate="print"/>
          <a:stretch>
            <a:fillRect/>
          </a:stretch>
        </p:blipFill>
        <p:spPr>
          <a:xfrm>
            <a:off x="1928794" y="5429264"/>
            <a:ext cx="1624587" cy="676657"/>
          </a:xfrm>
          <a:prstGeom prst="rect">
            <a:avLst/>
          </a:prstGeom>
        </p:spPr>
      </p:pic>
      <p:pic>
        <p:nvPicPr>
          <p:cNvPr id="18" name="Picture 17" descr="Lizardfish2.png"/>
          <p:cNvPicPr>
            <a:picLocks noChangeAspect="1"/>
          </p:cNvPicPr>
          <p:nvPr/>
        </p:nvPicPr>
        <p:blipFill>
          <a:blip r:embed="rId9" cstate="print"/>
          <a:stretch>
            <a:fillRect/>
          </a:stretch>
        </p:blipFill>
        <p:spPr>
          <a:xfrm flipH="1">
            <a:off x="1714480" y="4643446"/>
            <a:ext cx="1816612" cy="594361"/>
          </a:xfrm>
          <a:prstGeom prst="rect">
            <a:avLst/>
          </a:prstGeom>
        </p:spPr>
      </p:pic>
      <p:pic>
        <p:nvPicPr>
          <p:cNvPr id="19" name="Picture 18" descr="Lizardfish2.png"/>
          <p:cNvPicPr>
            <a:picLocks noChangeAspect="1"/>
          </p:cNvPicPr>
          <p:nvPr/>
        </p:nvPicPr>
        <p:blipFill>
          <a:blip r:embed="rId9" cstate="print"/>
          <a:stretch>
            <a:fillRect/>
          </a:stretch>
        </p:blipFill>
        <p:spPr>
          <a:xfrm flipH="1">
            <a:off x="1785918" y="6000768"/>
            <a:ext cx="1816612" cy="594361"/>
          </a:xfrm>
          <a:prstGeom prst="rect">
            <a:avLst/>
          </a:prstGeom>
        </p:spPr>
      </p:pic>
      <p:pic>
        <p:nvPicPr>
          <p:cNvPr id="20" name="Picture 19" descr="syringe2.png"/>
          <p:cNvPicPr>
            <a:picLocks noChangeAspect="1"/>
          </p:cNvPicPr>
          <p:nvPr/>
        </p:nvPicPr>
        <p:blipFill>
          <a:blip r:embed="rId10" cstate="print"/>
          <a:stretch>
            <a:fillRect/>
          </a:stretch>
        </p:blipFill>
        <p:spPr>
          <a:xfrm>
            <a:off x="2428860" y="4143380"/>
            <a:ext cx="666803" cy="1055371"/>
          </a:xfrm>
          <a:prstGeom prst="rect">
            <a:avLst/>
          </a:prstGeom>
        </p:spPr>
      </p:pic>
      <p:pic>
        <p:nvPicPr>
          <p:cNvPr id="21" name="Picture 20" descr="syringe2.png"/>
          <p:cNvPicPr>
            <a:picLocks noChangeAspect="1"/>
          </p:cNvPicPr>
          <p:nvPr/>
        </p:nvPicPr>
        <p:blipFill>
          <a:blip r:embed="rId10" cstate="print"/>
          <a:stretch>
            <a:fillRect/>
          </a:stretch>
        </p:blipFill>
        <p:spPr>
          <a:xfrm>
            <a:off x="4286248" y="4143380"/>
            <a:ext cx="666803" cy="1055371"/>
          </a:xfrm>
          <a:prstGeom prst="rect">
            <a:avLst/>
          </a:prstGeom>
        </p:spPr>
      </p:pic>
      <p:pic>
        <p:nvPicPr>
          <p:cNvPr id="16" name="Picture 15" descr="Fish on petri dish.png"/>
          <p:cNvPicPr>
            <a:picLocks noChangeAspect="1"/>
          </p:cNvPicPr>
          <p:nvPr/>
        </p:nvPicPr>
        <p:blipFill>
          <a:blip r:embed="rId11" cstate="print"/>
          <a:stretch>
            <a:fillRect/>
          </a:stretch>
        </p:blipFill>
        <p:spPr>
          <a:xfrm>
            <a:off x="6209937" y="5143512"/>
            <a:ext cx="1940167" cy="1714488"/>
          </a:xfrm>
          <a:prstGeom prst="rect">
            <a:avLst/>
          </a:prstGeom>
        </p:spPr>
      </p:pic>
      <p:pic>
        <p:nvPicPr>
          <p:cNvPr id="17" name="Picture 16" descr="Syringe blue.png"/>
          <p:cNvPicPr>
            <a:picLocks noChangeAspect="1"/>
          </p:cNvPicPr>
          <p:nvPr/>
        </p:nvPicPr>
        <p:blipFill>
          <a:blip r:embed="rId12" cstate="print"/>
          <a:stretch>
            <a:fillRect/>
          </a:stretch>
        </p:blipFill>
        <p:spPr>
          <a:xfrm>
            <a:off x="7495821" y="5715016"/>
            <a:ext cx="1362459" cy="859538"/>
          </a:xfrm>
          <a:prstGeom prst="rect">
            <a:avLst/>
          </a:prstGeom>
        </p:spPr>
      </p:pic>
      <p:pic>
        <p:nvPicPr>
          <p:cNvPr id="22" name="Picture 21" descr="Tlunare in clipseal bag.jpg"/>
          <p:cNvPicPr>
            <a:picLocks noChangeAspect="1"/>
          </p:cNvPicPr>
          <p:nvPr/>
        </p:nvPicPr>
        <p:blipFill>
          <a:blip r:embed="rId13" cstate="print"/>
          <a:stretch>
            <a:fillRect/>
          </a:stretch>
        </p:blipFill>
        <p:spPr>
          <a:xfrm>
            <a:off x="5715008" y="3021442"/>
            <a:ext cx="3428992" cy="2097930"/>
          </a:xfrm>
          <a:prstGeom prst="rect">
            <a:avLst/>
          </a:prstGeom>
        </p:spPr>
      </p:pic>
      <p:sp>
        <p:nvSpPr>
          <p:cNvPr id="23" name="TextBox 22"/>
          <p:cNvSpPr txBox="1"/>
          <p:nvPr/>
        </p:nvSpPr>
        <p:spPr>
          <a:xfrm>
            <a:off x="7972846" y="6211669"/>
            <a:ext cx="1171154" cy="646331"/>
          </a:xfrm>
          <a:prstGeom prst="rect">
            <a:avLst/>
          </a:prstGeom>
          <a:noFill/>
        </p:spPr>
        <p:txBody>
          <a:bodyPr wrap="none" rtlCol="0">
            <a:spAutoFit/>
          </a:bodyPr>
          <a:lstStyle/>
          <a:p>
            <a:r>
              <a:rPr lang="en-AU" dirty="0" smtClean="0"/>
              <a:t>+ Predator</a:t>
            </a:r>
          </a:p>
          <a:p>
            <a:r>
              <a:rPr lang="en-AU" dirty="0" smtClean="0"/>
              <a:t>odour</a:t>
            </a: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par>
                                <p:cTn id="18" presetID="9"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dissolv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14290"/>
            <a:ext cx="3071834" cy="571480"/>
          </a:xfrm>
        </p:spPr>
        <p:txBody>
          <a:bodyPr>
            <a:normAutofit fontScale="90000"/>
          </a:bodyPr>
          <a:lstStyle/>
          <a:p>
            <a:r>
              <a:rPr lang="en-AU" dirty="0" smtClean="0"/>
              <a:t>Methods</a:t>
            </a:r>
            <a:endParaRPr lang="en-AU" dirty="0"/>
          </a:p>
        </p:txBody>
      </p:sp>
      <p:cxnSp>
        <p:nvCxnSpPr>
          <p:cNvPr id="5" name="Straight Connector 4"/>
          <p:cNvCxnSpPr/>
          <p:nvPr/>
        </p:nvCxnSpPr>
        <p:spPr>
          <a:xfrm>
            <a:off x="142876" y="857232"/>
            <a:ext cx="885828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8" name="Diagram 7"/>
          <p:cNvGraphicFramePr/>
          <p:nvPr/>
        </p:nvGraphicFramePr>
        <p:xfrm>
          <a:off x="357158" y="857232"/>
          <a:ext cx="8572560" cy="2428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4" name="Picture 5"/>
          <p:cNvPicPr>
            <a:picLocks noChangeAspect="1" noChangeArrowheads="1"/>
          </p:cNvPicPr>
          <p:nvPr/>
        </p:nvPicPr>
        <p:blipFill>
          <a:blip r:embed="rId8" cstate="print"/>
          <a:srcRect/>
          <a:stretch>
            <a:fillRect/>
          </a:stretch>
        </p:blipFill>
        <p:spPr bwMode="auto">
          <a:xfrm>
            <a:off x="428596" y="2786058"/>
            <a:ext cx="2830440" cy="3773504"/>
          </a:xfrm>
          <a:prstGeom prst="rect">
            <a:avLst/>
          </a:prstGeom>
          <a:noFill/>
          <a:ln w="9525">
            <a:noFill/>
            <a:miter lim="800000"/>
            <a:headEnd/>
            <a:tailEnd/>
          </a:ln>
          <a:effectLst/>
        </p:spPr>
      </p:pic>
      <p:pic>
        <p:nvPicPr>
          <p:cNvPr id="35" name="Picture 4"/>
          <p:cNvPicPr>
            <a:picLocks noChangeAspect="1" noChangeArrowheads="1"/>
          </p:cNvPicPr>
          <p:nvPr/>
        </p:nvPicPr>
        <p:blipFill>
          <a:blip r:embed="rId9" cstate="print"/>
          <a:srcRect/>
          <a:stretch>
            <a:fillRect/>
          </a:stretch>
        </p:blipFill>
        <p:spPr bwMode="auto">
          <a:xfrm>
            <a:off x="3428992" y="3286124"/>
            <a:ext cx="4366156" cy="3280719"/>
          </a:xfrm>
          <a:prstGeom prst="rect">
            <a:avLst/>
          </a:prstGeom>
          <a:noFill/>
          <a:ln w="9525">
            <a:noFill/>
            <a:miter lim="800000"/>
            <a:headEnd/>
            <a:tailEnd/>
          </a:ln>
          <a:effectLst/>
        </p:spPr>
      </p:pic>
      <p:graphicFrame>
        <p:nvGraphicFramePr>
          <p:cNvPr id="2050" name="Object 2"/>
          <p:cNvGraphicFramePr>
            <a:graphicFrameLocks noChangeAspect="1"/>
          </p:cNvGraphicFramePr>
          <p:nvPr/>
        </p:nvGraphicFramePr>
        <p:xfrm>
          <a:off x="7143768" y="3643314"/>
          <a:ext cx="2000232" cy="2666176"/>
        </p:xfrm>
        <a:graphic>
          <a:graphicData uri="http://schemas.openxmlformats.org/presentationml/2006/ole">
            <mc:AlternateContent xmlns:mc="http://schemas.openxmlformats.org/markup-compatibility/2006">
              <mc:Choice xmlns:v="urn:schemas-microsoft-com:vml" Requires="v">
                <p:oleObj spid="_x0000_s2051" name="Image" r:id="rId10" imgW="3596952" imgH="4795936" progId="">
                  <p:embed/>
                </p:oleObj>
              </mc:Choice>
              <mc:Fallback>
                <p:oleObj name="Image" r:id="rId10" imgW="3596952" imgH="4795936" progId="">
                  <p:embed/>
                  <p:pic>
                    <p:nvPicPr>
                      <p:cNvPr id="0"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43768" y="3643314"/>
                        <a:ext cx="2000232" cy="2666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dissolve">
                                      <p:cBhvr>
                                        <p:cTn id="1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14290"/>
            <a:ext cx="3071834" cy="571480"/>
          </a:xfrm>
        </p:spPr>
        <p:txBody>
          <a:bodyPr>
            <a:normAutofit fontScale="90000"/>
          </a:bodyPr>
          <a:lstStyle/>
          <a:p>
            <a:r>
              <a:rPr lang="en-AU" dirty="0" smtClean="0"/>
              <a:t>Methods</a:t>
            </a:r>
            <a:endParaRPr lang="en-AU" dirty="0"/>
          </a:p>
        </p:txBody>
      </p:sp>
      <p:cxnSp>
        <p:nvCxnSpPr>
          <p:cNvPr id="5" name="Straight Connector 4"/>
          <p:cNvCxnSpPr/>
          <p:nvPr/>
        </p:nvCxnSpPr>
        <p:spPr>
          <a:xfrm>
            <a:off x="142876" y="857232"/>
            <a:ext cx="885828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8" name="Diagram 7"/>
          <p:cNvGraphicFramePr/>
          <p:nvPr/>
        </p:nvGraphicFramePr>
        <p:xfrm>
          <a:off x="357158" y="857232"/>
          <a:ext cx="8572560" cy="2428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9"/>
          <p:cNvPicPr>
            <a:picLocks noChangeAspect="1" noChangeArrowheads="1"/>
          </p:cNvPicPr>
          <p:nvPr/>
        </p:nvPicPr>
        <p:blipFill>
          <a:blip r:embed="rId7" cstate="print"/>
          <a:srcRect/>
          <a:stretch>
            <a:fillRect/>
          </a:stretch>
        </p:blipFill>
        <p:spPr bwMode="auto">
          <a:xfrm>
            <a:off x="1" y="3000372"/>
            <a:ext cx="4478042" cy="3857628"/>
          </a:xfrm>
          <a:prstGeom prst="rect">
            <a:avLst/>
          </a:prstGeom>
          <a:noFill/>
          <a:ln w="9525">
            <a:noFill/>
            <a:miter lim="800000"/>
            <a:headEnd/>
            <a:tailEnd/>
          </a:ln>
          <a:effectLst/>
        </p:spPr>
      </p:pic>
      <p:grpSp>
        <p:nvGrpSpPr>
          <p:cNvPr id="36" name="Group 35"/>
          <p:cNvGrpSpPr/>
          <p:nvPr/>
        </p:nvGrpSpPr>
        <p:grpSpPr>
          <a:xfrm>
            <a:off x="279401" y="3416061"/>
            <a:ext cx="2388577" cy="2867264"/>
            <a:chOff x="279401" y="3416061"/>
            <a:chExt cx="2388577" cy="2867264"/>
          </a:xfrm>
        </p:grpSpPr>
        <p:sp>
          <p:nvSpPr>
            <p:cNvPr id="32" name="Freeform 28"/>
            <p:cNvSpPr>
              <a:spLocks/>
            </p:cNvSpPr>
            <p:nvPr/>
          </p:nvSpPr>
          <p:spPr bwMode="auto">
            <a:xfrm>
              <a:off x="279401" y="5199534"/>
              <a:ext cx="2317252" cy="1083791"/>
            </a:xfrm>
            <a:custGeom>
              <a:avLst/>
              <a:gdLst/>
              <a:ahLst/>
              <a:cxnLst>
                <a:cxn ang="0">
                  <a:pos x="258" y="211"/>
                </a:cxn>
                <a:cxn ang="0">
                  <a:pos x="41" y="211"/>
                </a:cxn>
                <a:cxn ang="0">
                  <a:pos x="14" y="354"/>
                </a:cxn>
                <a:cxn ang="0">
                  <a:pos x="102" y="435"/>
                </a:cxn>
                <a:cxn ang="0">
                  <a:pos x="183" y="570"/>
                </a:cxn>
                <a:cxn ang="0">
                  <a:pos x="136" y="692"/>
                </a:cxn>
                <a:cxn ang="0">
                  <a:pos x="285" y="814"/>
                </a:cxn>
                <a:cxn ang="0">
                  <a:pos x="420" y="821"/>
                </a:cxn>
                <a:cxn ang="0">
                  <a:pos x="569" y="686"/>
                </a:cxn>
                <a:cxn ang="0">
                  <a:pos x="576" y="516"/>
                </a:cxn>
                <a:cxn ang="0">
                  <a:pos x="610" y="252"/>
                </a:cxn>
                <a:cxn ang="0">
                  <a:pos x="691" y="137"/>
                </a:cxn>
                <a:cxn ang="0">
                  <a:pos x="847" y="96"/>
                </a:cxn>
                <a:cxn ang="0">
                  <a:pos x="983" y="82"/>
                </a:cxn>
                <a:cxn ang="0">
                  <a:pos x="1078" y="8"/>
                </a:cxn>
                <a:cxn ang="0">
                  <a:pos x="1139" y="35"/>
                </a:cxn>
                <a:cxn ang="0">
                  <a:pos x="1145" y="164"/>
                </a:cxn>
                <a:cxn ang="0">
                  <a:pos x="1037" y="299"/>
                </a:cxn>
                <a:cxn ang="0">
                  <a:pos x="1044" y="421"/>
                </a:cxn>
                <a:cxn ang="0">
                  <a:pos x="1152" y="625"/>
                </a:cxn>
                <a:cxn ang="0">
                  <a:pos x="1281" y="713"/>
                </a:cxn>
                <a:cxn ang="0">
                  <a:pos x="1498" y="740"/>
                </a:cxn>
                <a:cxn ang="0">
                  <a:pos x="1688" y="706"/>
                </a:cxn>
                <a:cxn ang="0">
                  <a:pos x="1850" y="679"/>
                </a:cxn>
              </a:cxnLst>
              <a:rect l="0" t="0" r="r" b="b"/>
              <a:pathLst>
                <a:path w="1850" h="842">
                  <a:moveTo>
                    <a:pt x="258" y="211"/>
                  </a:moveTo>
                  <a:cubicBezTo>
                    <a:pt x="170" y="199"/>
                    <a:pt x="82" y="187"/>
                    <a:pt x="41" y="211"/>
                  </a:cubicBezTo>
                  <a:cubicBezTo>
                    <a:pt x="0" y="235"/>
                    <a:pt x="4" y="317"/>
                    <a:pt x="14" y="354"/>
                  </a:cubicBezTo>
                  <a:cubicBezTo>
                    <a:pt x="24" y="391"/>
                    <a:pt x="74" y="399"/>
                    <a:pt x="102" y="435"/>
                  </a:cubicBezTo>
                  <a:cubicBezTo>
                    <a:pt x="130" y="471"/>
                    <a:pt x="177" y="527"/>
                    <a:pt x="183" y="570"/>
                  </a:cubicBezTo>
                  <a:cubicBezTo>
                    <a:pt x="189" y="613"/>
                    <a:pt x="119" y="651"/>
                    <a:pt x="136" y="692"/>
                  </a:cubicBezTo>
                  <a:cubicBezTo>
                    <a:pt x="153" y="733"/>
                    <a:pt x="238" y="793"/>
                    <a:pt x="285" y="814"/>
                  </a:cubicBezTo>
                  <a:cubicBezTo>
                    <a:pt x="332" y="835"/>
                    <a:pt x="373" y="842"/>
                    <a:pt x="420" y="821"/>
                  </a:cubicBezTo>
                  <a:cubicBezTo>
                    <a:pt x="467" y="800"/>
                    <a:pt x="543" y="737"/>
                    <a:pt x="569" y="686"/>
                  </a:cubicBezTo>
                  <a:cubicBezTo>
                    <a:pt x="595" y="635"/>
                    <a:pt x="569" y="588"/>
                    <a:pt x="576" y="516"/>
                  </a:cubicBezTo>
                  <a:cubicBezTo>
                    <a:pt x="583" y="444"/>
                    <a:pt x="591" y="315"/>
                    <a:pt x="610" y="252"/>
                  </a:cubicBezTo>
                  <a:cubicBezTo>
                    <a:pt x="629" y="189"/>
                    <a:pt x="652" y="163"/>
                    <a:pt x="691" y="137"/>
                  </a:cubicBezTo>
                  <a:cubicBezTo>
                    <a:pt x="730" y="111"/>
                    <a:pt x="798" y="105"/>
                    <a:pt x="847" y="96"/>
                  </a:cubicBezTo>
                  <a:cubicBezTo>
                    <a:pt x="896" y="87"/>
                    <a:pt x="945" y="97"/>
                    <a:pt x="983" y="82"/>
                  </a:cubicBezTo>
                  <a:cubicBezTo>
                    <a:pt x="1021" y="67"/>
                    <a:pt x="1052" y="16"/>
                    <a:pt x="1078" y="8"/>
                  </a:cubicBezTo>
                  <a:cubicBezTo>
                    <a:pt x="1104" y="0"/>
                    <a:pt x="1128" y="9"/>
                    <a:pt x="1139" y="35"/>
                  </a:cubicBezTo>
                  <a:cubicBezTo>
                    <a:pt x="1150" y="61"/>
                    <a:pt x="1162" y="120"/>
                    <a:pt x="1145" y="164"/>
                  </a:cubicBezTo>
                  <a:cubicBezTo>
                    <a:pt x="1128" y="208"/>
                    <a:pt x="1054" y="256"/>
                    <a:pt x="1037" y="299"/>
                  </a:cubicBezTo>
                  <a:cubicBezTo>
                    <a:pt x="1020" y="342"/>
                    <a:pt x="1025" y="367"/>
                    <a:pt x="1044" y="421"/>
                  </a:cubicBezTo>
                  <a:cubicBezTo>
                    <a:pt x="1063" y="475"/>
                    <a:pt x="1113" y="576"/>
                    <a:pt x="1152" y="625"/>
                  </a:cubicBezTo>
                  <a:cubicBezTo>
                    <a:pt x="1191" y="674"/>
                    <a:pt x="1223" y="694"/>
                    <a:pt x="1281" y="713"/>
                  </a:cubicBezTo>
                  <a:cubicBezTo>
                    <a:pt x="1339" y="732"/>
                    <a:pt x="1430" y="741"/>
                    <a:pt x="1498" y="740"/>
                  </a:cubicBezTo>
                  <a:cubicBezTo>
                    <a:pt x="1566" y="739"/>
                    <a:pt x="1629" y="716"/>
                    <a:pt x="1688" y="706"/>
                  </a:cubicBezTo>
                  <a:cubicBezTo>
                    <a:pt x="1747" y="696"/>
                    <a:pt x="1798" y="687"/>
                    <a:pt x="1850" y="679"/>
                  </a:cubicBezTo>
                </a:path>
              </a:pathLst>
            </a:custGeom>
            <a:noFill/>
            <a:ln w="28575" cap="flat" cmpd="sng">
              <a:solidFill>
                <a:srgbClr val="FF0000"/>
              </a:solidFill>
              <a:prstDash val="dash"/>
              <a:round/>
              <a:headEnd type="none" w="med" len="med"/>
              <a:tailEnd type="triangle" w="med" len="med"/>
            </a:ln>
            <a:effectLst/>
          </p:spPr>
          <p:txBody>
            <a:bodyPr/>
            <a:lstStyle/>
            <a:p>
              <a:endParaRPr lang="en-AU"/>
            </a:p>
          </p:txBody>
        </p:sp>
        <p:sp>
          <p:nvSpPr>
            <p:cNvPr id="31" name="TextBox 30"/>
            <p:cNvSpPr txBox="1"/>
            <p:nvPr/>
          </p:nvSpPr>
          <p:spPr>
            <a:xfrm>
              <a:off x="500333" y="3416061"/>
              <a:ext cx="2167645" cy="369332"/>
            </a:xfrm>
            <a:prstGeom prst="rect">
              <a:avLst/>
            </a:prstGeom>
            <a:noFill/>
            <a:ln>
              <a:noFill/>
            </a:ln>
          </p:spPr>
          <p:txBody>
            <a:bodyPr wrap="none" rtlCol="0">
              <a:spAutoFit/>
            </a:bodyPr>
            <a:lstStyle/>
            <a:p>
              <a:r>
                <a:rPr lang="en-AU" dirty="0" smtClean="0">
                  <a:solidFill>
                    <a:schemeClr val="bg1"/>
                  </a:solidFill>
                </a:rPr>
                <a:t>Total distance moved</a:t>
              </a:r>
              <a:endParaRPr lang="en-AU" dirty="0">
                <a:solidFill>
                  <a:schemeClr val="bg1"/>
                </a:solidFill>
              </a:endParaRPr>
            </a:p>
          </p:txBody>
        </p:sp>
      </p:grpSp>
      <p:grpSp>
        <p:nvGrpSpPr>
          <p:cNvPr id="37" name="Group 36"/>
          <p:cNvGrpSpPr/>
          <p:nvPr/>
        </p:nvGrpSpPr>
        <p:grpSpPr>
          <a:xfrm>
            <a:off x="3001993" y="5408762"/>
            <a:ext cx="1604512" cy="902107"/>
            <a:chOff x="3001993" y="5408762"/>
            <a:chExt cx="1604512" cy="902107"/>
          </a:xfrm>
        </p:grpSpPr>
        <p:sp>
          <p:nvSpPr>
            <p:cNvPr id="21" name="AutoShape 17"/>
            <p:cNvSpPr>
              <a:spLocks noChangeArrowheads="1"/>
            </p:cNvSpPr>
            <p:nvPr/>
          </p:nvSpPr>
          <p:spPr bwMode="auto">
            <a:xfrm>
              <a:off x="3022600" y="6197599"/>
              <a:ext cx="1103513" cy="113270"/>
            </a:xfrm>
            <a:prstGeom prst="rightArrow">
              <a:avLst>
                <a:gd name="adj1" fmla="val 50000"/>
                <a:gd name="adj2" fmla="val 250284"/>
              </a:avLst>
            </a:prstGeom>
            <a:solidFill>
              <a:srgbClr val="FFFF00"/>
            </a:solidFill>
            <a:ln w="9525">
              <a:solidFill>
                <a:schemeClr val="tx1"/>
              </a:solidFill>
              <a:miter lim="800000"/>
              <a:headEnd/>
              <a:tailEnd/>
            </a:ln>
            <a:effectLst/>
          </p:spPr>
          <p:txBody>
            <a:bodyPr wrap="none" anchor="ctr"/>
            <a:lstStyle/>
            <a:p>
              <a:endParaRPr lang="en-AU"/>
            </a:p>
          </p:txBody>
        </p:sp>
        <p:sp>
          <p:nvSpPr>
            <p:cNvPr id="34" name="TextBox 33"/>
            <p:cNvSpPr txBox="1"/>
            <p:nvPr/>
          </p:nvSpPr>
          <p:spPr>
            <a:xfrm>
              <a:off x="3001993" y="5408762"/>
              <a:ext cx="1604512" cy="646331"/>
            </a:xfrm>
            <a:prstGeom prst="rect">
              <a:avLst/>
            </a:prstGeom>
            <a:noFill/>
          </p:spPr>
          <p:txBody>
            <a:bodyPr wrap="square" rtlCol="0">
              <a:spAutoFit/>
            </a:bodyPr>
            <a:lstStyle/>
            <a:p>
              <a:r>
                <a:rPr lang="en-AU" dirty="0" smtClean="0"/>
                <a:t>Max distance ventured</a:t>
              </a:r>
              <a:endParaRPr lang="en-AU" dirty="0"/>
            </a:p>
          </p:txBody>
        </p:sp>
      </p:grpSp>
      <p:sp>
        <p:nvSpPr>
          <p:cNvPr id="35" name="TextBox 34"/>
          <p:cNvSpPr txBox="1"/>
          <p:nvPr/>
        </p:nvSpPr>
        <p:spPr>
          <a:xfrm>
            <a:off x="4744527" y="3372928"/>
            <a:ext cx="3303917" cy="2503249"/>
          </a:xfrm>
          <a:prstGeom prst="rect">
            <a:avLst/>
          </a:prstGeom>
          <a:noFill/>
        </p:spPr>
        <p:txBody>
          <a:bodyPr wrap="square" rtlCol="0">
            <a:spAutoFit/>
          </a:bodyPr>
          <a:lstStyle/>
          <a:p>
            <a:pPr>
              <a:spcAft>
                <a:spcPts val="2000"/>
              </a:spcAft>
            </a:pPr>
            <a:r>
              <a:rPr lang="en-AU" dirty="0" smtClean="0"/>
              <a:t>3 minute behavioural assessment</a:t>
            </a:r>
          </a:p>
          <a:p>
            <a:pPr>
              <a:spcAft>
                <a:spcPts val="2000"/>
              </a:spcAft>
              <a:buClr>
                <a:srgbClr val="FF0000"/>
              </a:buClr>
              <a:buFont typeface="Arial" pitchFamily="34" charset="0"/>
              <a:buChar char="•"/>
            </a:pPr>
            <a:r>
              <a:rPr lang="en-AU" dirty="0" smtClean="0"/>
              <a:t>Total distance moved</a:t>
            </a:r>
          </a:p>
          <a:p>
            <a:pPr>
              <a:spcAft>
                <a:spcPts val="2000"/>
              </a:spcAft>
              <a:buClr>
                <a:srgbClr val="FF0000"/>
              </a:buClr>
              <a:buFont typeface="Arial" pitchFamily="34" charset="0"/>
              <a:buChar char="•"/>
            </a:pPr>
            <a:r>
              <a:rPr lang="en-AU" dirty="0" smtClean="0"/>
              <a:t>Max distance ventured</a:t>
            </a:r>
          </a:p>
          <a:p>
            <a:pPr>
              <a:spcAft>
                <a:spcPts val="2000"/>
              </a:spcAft>
              <a:buClr>
                <a:srgbClr val="FF0000"/>
              </a:buClr>
              <a:buFont typeface="Arial" pitchFamily="34" charset="0"/>
              <a:buChar char="•"/>
            </a:pPr>
            <a:r>
              <a:rPr lang="en-AU" dirty="0" smtClean="0"/>
              <a:t>Boldness – scale 0 – 3</a:t>
            </a:r>
          </a:p>
          <a:p>
            <a:pPr>
              <a:spcAft>
                <a:spcPts val="2000"/>
              </a:spcAft>
              <a:buClr>
                <a:srgbClr val="FF0000"/>
              </a:buClr>
            </a:pPr>
            <a:r>
              <a:rPr lang="en-AU" b="1" dirty="0" smtClean="0"/>
              <a:t>Survival</a:t>
            </a:r>
            <a:r>
              <a:rPr lang="en-AU" dirty="0" smtClean="0"/>
              <a:t> monitored 3 days</a:t>
            </a: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10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left)">
                                      <p:cBhvr>
                                        <p:cTn id="12"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590060" y="858326"/>
            <a:ext cx="5040605" cy="5475304"/>
          </a:xfrm>
          <a:prstGeom prst="rect">
            <a:avLst/>
          </a:prstGeom>
          <a:noFill/>
          <a:ln w="9525">
            <a:noFill/>
            <a:miter lim="800000"/>
            <a:headEnd/>
            <a:tailEnd/>
          </a:ln>
          <a:effectLst/>
        </p:spPr>
      </p:pic>
      <p:pic>
        <p:nvPicPr>
          <p:cNvPr id="4" name="Picture 3" descr="Vicki's Oona's patches20101213_10.JPG"/>
          <p:cNvPicPr>
            <a:picLocks noChangeAspect="1"/>
          </p:cNvPicPr>
          <p:nvPr/>
        </p:nvPicPr>
        <p:blipFill>
          <a:blip r:embed="rId3" cstate="print"/>
          <a:stretch>
            <a:fillRect/>
          </a:stretch>
        </p:blipFill>
        <p:spPr>
          <a:xfrm>
            <a:off x="6310812" y="3131874"/>
            <a:ext cx="2643188" cy="3524251"/>
          </a:xfrm>
          <a:prstGeom prst="rect">
            <a:avLst/>
          </a:prstGeom>
          <a:ln>
            <a:noFill/>
          </a:ln>
          <a:effectLst>
            <a:outerShdw blurRad="292100" dist="139700" dir="2700000" algn="tl" rotWithShape="0">
              <a:srgbClr val="333333">
                <a:alpha val="65000"/>
              </a:srgbClr>
            </a:outerShdw>
          </a:effectLst>
        </p:spPr>
      </p:pic>
      <p:sp>
        <p:nvSpPr>
          <p:cNvPr id="5" name="Title 1"/>
          <p:cNvSpPr>
            <a:spLocks noGrp="1"/>
          </p:cNvSpPr>
          <p:nvPr>
            <p:ph type="title"/>
          </p:nvPr>
        </p:nvSpPr>
        <p:spPr>
          <a:xfrm>
            <a:off x="214282" y="214290"/>
            <a:ext cx="3071834" cy="571480"/>
          </a:xfrm>
        </p:spPr>
        <p:txBody>
          <a:bodyPr>
            <a:normAutofit fontScale="90000"/>
          </a:bodyPr>
          <a:lstStyle/>
          <a:p>
            <a:r>
              <a:rPr lang="en-AU" dirty="0" smtClean="0">
                <a:effectLst>
                  <a:outerShdw blurRad="50800" dist="38100" dir="2700000" algn="tl" rotWithShape="0">
                    <a:prstClr val="black">
                      <a:alpha val="40000"/>
                    </a:prstClr>
                  </a:outerShdw>
                </a:effectLst>
              </a:rPr>
              <a:t>Results</a:t>
            </a:r>
            <a:endParaRPr lang="en-AU" dirty="0">
              <a:effectLst>
                <a:outerShdw blurRad="50800" dist="38100" dir="2700000" algn="tl" rotWithShape="0">
                  <a:prstClr val="black">
                    <a:alpha val="40000"/>
                  </a:prstClr>
                </a:outerShdw>
              </a:effectLst>
            </a:endParaRPr>
          </a:p>
        </p:txBody>
      </p:sp>
      <p:cxnSp>
        <p:nvCxnSpPr>
          <p:cNvPr id="6" name="Straight Connector 5"/>
          <p:cNvCxnSpPr/>
          <p:nvPr/>
        </p:nvCxnSpPr>
        <p:spPr>
          <a:xfrm>
            <a:off x="142876" y="857232"/>
            <a:ext cx="885828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163902" y="2293107"/>
            <a:ext cx="665117" cy="2235775"/>
            <a:chOff x="163902" y="2569139"/>
            <a:chExt cx="665117" cy="2235775"/>
          </a:xfrm>
        </p:grpSpPr>
        <p:sp>
          <p:nvSpPr>
            <p:cNvPr id="7" name="TextBox 6"/>
            <p:cNvSpPr txBox="1"/>
            <p:nvPr/>
          </p:nvSpPr>
          <p:spPr>
            <a:xfrm rot="16200000">
              <a:off x="-577969" y="3329796"/>
              <a:ext cx="2167645" cy="646331"/>
            </a:xfrm>
            <a:prstGeom prst="rect">
              <a:avLst/>
            </a:prstGeom>
            <a:noFill/>
          </p:spPr>
          <p:txBody>
            <a:bodyPr wrap="none" rtlCol="0">
              <a:spAutoFit/>
            </a:bodyPr>
            <a:lstStyle/>
            <a:p>
              <a:r>
                <a:rPr lang="en-AU" dirty="0" smtClean="0">
                  <a:solidFill>
                    <a:srgbClr val="0000FF"/>
                  </a:solidFill>
                </a:rPr>
                <a:t>Boldness</a:t>
              </a:r>
            </a:p>
            <a:p>
              <a:r>
                <a:rPr lang="en-AU" dirty="0" smtClean="0">
                  <a:solidFill>
                    <a:srgbClr val="0000FF"/>
                  </a:solidFill>
                </a:rPr>
                <a:t>Total distance moved</a:t>
              </a:r>
              <a:endParaRPr lang="en-AU" dirty="0">
                <a:solidFill>
                  <a:srgbClr val="0000FF"/>
                </a:solidFill>
              </a:endParaRPr>
            </a:p>
          </p:txBody>
        </p:sp>
        <p:sp>
          <p:nvSpPr>
            <p:cNvPr id="8" name="Left Brace 7"/>
            <p:cNvSpPr/>
            <p:nvPr/>
          </p:nvSpPr>
          <p:spPr>
            <a:xfrm rot="5400000">
              <a:off x="414064" y="2346384"/>
              <a:ext cx="138027" cy="603847"/>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vert="vert270" rtlCol="0" anchor="ctr"/>
            <a:lstStyle/>
            <a:p>
              <a:pPr algn="ctr"/>
              <a:endParaRPr lang="en-AU" dirty="0"/>
            </a:p>
          </p:txBody>
        </p:sp>
        <p:sp>
          <p:nvSpPr>
            <p:cNvPr id="10" name="Left Brace 9"/>
            <p:cNvSpPr/>
            <p:nvPr/>
          </p:nvSpPr>
          <p:spPr>
            <a:xfrm rot="16200000">
              <a:off x="392503" y="4421036"/>
              <a:ext cx="155277" cy="612479"/>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grpSp>
      <p:sp>
        <p:nvSpPr>
          <p:cNvPr id="12" name="TextBox 11"/>
          <p:cNvSpPr txBox="1"/>
          <p:nvPr/>
        </p:nvSpPr>
        <p:spPr>
          <a:xfrm>
            <a:off x="5011947" y="1216324"/>
            <a:ext cx="3605842" cy="830997"/>
          </a:xfrm>
          <a:prstGeom prst="rect">
            <a:avLst/>
          </a:prstGeom>
          <a:noFill/>
        </p:spPr>
        <p:txBody>
          <a:bodyPr wrap="square" rtlCol="0">
            <a:spAutoFit/>
          </a:bodyPr>
          <a:lstStyle/>
          <a:p>
            <a:pPr>
              <a:spcAft>
                <a:spcPts val="3000"/>
              </a:spcAft>
              <a:buClr>
                <a:srgbClr val="FF0000"/>
              </a:buClr>
              <a:buSzPct val="150000"/>
              <a:buFont typeface="Arial" pitchFamily="34" charset="0"/>
              <a:buChar char="•"/>
            </a:pPr>
            <a:r>
              <a:rPr lang="en-AU" sz="2400" dirty="0" smtClean="0"/>
              <a:t> Low condition fish took more risks</a:t>
            </a:r>
          </a:p>
        </p:txBody>
      </p:sp>
      <p:sp>
        <p:nvSpPr>
          <p:cNvPr id="13" name="TextBox 12"/>
          <p:cNvSpPr txBox="1"/>
          <p:nvPr/>
        </p:nvSpPr>
        <p:spPr>
          <a:xfrm>
            <a:off x="2001329" y="6221262"/>
            <a:ext cx="2579298" cy="369332"/>
          </a:xfrm>
          <a:prstGeom prst="rect">
            <a:avLst/>
          </a:prstGeom>
          <a:noFill/>
        </p:spPr>
        <p:txBody>
          <a:bodyPr wrap="square" rtlCol="0">
            <a:spAutoFit/>
          </a:bodyPr>
          <a:lstStyle/>
          <a:p>
            <a:r>
              <a:rPr lang="en-AU" dirty="0" smtClean="0"/>
              <a:t>Pre-exposure to predator</a:t>
            </a:r>
            <a:endParaRPr lang="en-AU" dirty="0"/>
          </a:p>
        </p:txBody>
      </p:sp>
      <p:sp>
        <p:nvSpPr>
          <p:cNvPr id="15" name="TextBox 14"/>
          <p:cNvSpPr txBox="1"/>
          <p:nvPr/>
        </p:nvSpPr>
        <p:spPr>
          <a:xfrm>
            <a:off x="4994694" y="2251494"/>
            <a:ext cx="3640348" cy="1107996"/>
          </a:xfrm>
          <a:prstGeom prst="rect">
            <a:avLst/>
          </a:prstGeom>
          <a:noFill/>
        </p:spPr>
        <p:txBody>
          <a:bodyPr wrap="square" rtlCol="0">
            <a:spAutoFit/>
          </a:bodyPr>
          <a:lstStyle/>
          <a:p>
            <a:pPr>
              <a:buClr>
                <a:srgbClr val="FF0000"/>
              </a:buClr>
              <a:buSzPct val="200000"/>
              <a:buFont typeface="Arial" pitchFamily="34" charset="0"/>
              <a:buChar char="•"/>
            </a:pPr>
            <a:r>
              <a:rPr lang="en-AU" dirty="0" smtClean="0"/>
              <a:t> </a:t>
            </a:r>
            <a:r>
              <a:rPr lang="en-AU" sz="2400" dirty="0" smtClean="0"/>
              <a:t>Predator-experienced fish took fewer risks</a:t>
            </a:r>
          </a:p>
          <a:p>
            <a:endParaRPr lang="en-AU" dirty="0"/>
          </a:p>
        </p:txBody>
      </p:sp>
      <p:sp>
        <p:nvSpPr>
          <p:cNvPr id="16" name="TextBox 15"/>
          <p:cNvSpPr txBox="1"/>
          <p:nvPr/>
        </p:nvSpPr>
        <p:spPr>
          <a:xfrm rot="16200000">
            <a:off x="1249143" y="4596010"/>
            <a:ext cx="1388650" cy="338554"/>
          </a:xfrm>
          <a:prstGeom prst="rect">
            <a:avLst/>
          </a:prstGeom>
          <a:noFill/>
        </p:spPr>
        <p:txBody>
          <a:bodyPr wrap="none" rtlCol="0">
            <a:spAutoFit/>
          </a:bodyPr>
          <a:lstStyle/>
          <a:p>
            <a:r>
              <a:rPr lang="en-AU" sz="1600" dirty="0" smtClean="0"/>
              <a:t>No experience</a:t>
            </a:r>
            <a:endParaRPr lang="en-AU" sz="1600" dirty="0"/>
          </a:p>
        </p:txBody>
      </p:sp>
      <p:sp>
        <p:nvSpPr>
          <p:cNvPr id="14" name="Rectangle 13"/>
          <p:cNvSpPr/>
          <p:nvPr/>
        </p:nvSpPr>
        <p:spPr>
          <a:xfrm>
            <a:off x="1181820" y="3545457"/>
            <a:ext cx="4839419" cy="31313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7" name="Picture 16" descr="Pomacentrus wardi.png"/>
          <p:cNvPicPr>
            <a:picLocks noChangeAspect="1"/>
          </p:cNvPicPr>
          <p:nvPr/>
        </p:nvPicPr>
        <p:blipFill>
          <a:blip r:embed="rId4" cstate="print"/>
          <a:stretch>
            <a:fillRect/>
          </a:stretch>
        </p:blipFill>
        <p:spPr>
          <a:xfrm>
            <a:off x="7734950" y="4393871"/>
            <a:ext cx="744566" cy="415637"/>
          </a:xfrm>
          <a:prstGeom prst="rect">
            <a:avLst/>
          </a:prstGeom>
        </p:spPr>
      </p:pic>
      <p:pic>
        <p:nvPicPr>
          <p:cNvPr id="38914" name="Picture 2"/>
          <p:cNvPicPr>
            <a:picLocks noChangeAspect="1" noChangeArrowheads="1"/>
          </p:cNvPicPr>
          <p:nvPr/>
        </p:nvPicPr>
        <p:blipFill>
          <a:blip r:embed="rId5" cstate="print"/>
          <a:srcRect/>
          <a:stretch>
            <a:fillRect/>
          </a:stretch>
        </p:blipFill>
        <p:spPr bwMode="auto">
          <a:xfrm>
            <a:off x="1227550" y="3705089"/>
            <a:ext cx="4390909" cy="2792124"/>
          </a:xfrm>
          <a:prstGeom prst="rect">
            <a:avLst/>
          </a:prstGeom>
          <a:noFill/>
          <a:ln w="9525">
            <a:noFill/>
            <a:miter lim="800000"/>
            <a:headEnd/>
            <a:tailEnd/>
          </a:ln>
          <a:effectLst/>
        </p:spPr>
      </p:pic>
      <p:sp>
        <p:nvSpPr>
          <p:cNvPr id="18" name="TextBox 17"/>
          <p:cNvSpPr txBox="1"/>
          <p:nvPr/>
        </p:nvSpPr>
        <p:spPr>
          <a:xfrm rot="16200000">
            <a:off x="783771" y="1781301"/>
            <a:ext cx="559769" cy="338554"/>
          </a:xfrm>
          <a:prstGeom prst="rect">
            <a:avLst/>
          </a:prstGeom>
          <a:noFill/>
        </p:spPr>
        <p:txBody>
          <a:bodyPr wrap="none" rtlCol="0">
            <a:spAutoFit/>
          </a:bodyPr>
          <a:lstStyle/>
          <a:p>
            <a:r>
              <a:rPr lang="en-AU" sz="1600" dirty="0" smtClean="0"/>
              <a:t>(cm)</a:t>
            </a:r>
            <a:endParaRPr lang="en-AU" sz="1600" dirty="0"/>
          </a:p>
        </p:txBody>
      </p:sp>
      <p:sp>
        <p:nvSpPr>
          <p:cNvPr id="19" name="TextBox 18"/>
          <p:cNvSpPr txBox="1"/>
          <p:nvPr/>
        </p:nvSpPr>
        <p:spPr>
          <a:xfrm>
            <a:off x="1995061" y="6371117"/>
            <a:ext cx="3040077" cy="338554"/>
          </a:xfrm>
          <a:prstGeom prst="rect">
            <a:avLst/>
          </a:prstGeom>
          <a:noFill/>
        </p:spPr>
        <p:txBody>
          <a:bodyPr wrap="square" rtlCol="0">
            <a:spAutoFit/>
          </a:bodyPr>
          <a:lstStyle/>
          <a:p>
            <a:r>
              <a:rPr lang="en-AU" sz="1600" dirty="0" smtClean="0"/>
              <a:t>PREDATOR EXPERIENCE TYPE</a:t>
            </a:r>
            <a:endParaRPr lang="en-AU"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1.38889E-6 6.19796E-6 C -0.00955 -0.00415 -0.00521 -0.00254 -0.01302 -0.00508 C -0.0151 -0.01387 -0.01354 -0.02659 -0.01684 -0.03445 C -0.01753 -0.03607 -0.01944 -0.03561 -0.02066 -0.0363 C -0.02587 -0.04648 -0.02917 -0.04301 -0.03889 -0.04139 C -0.04288 -0.03376 -0.03993 -0.0289 -0.0467 -0.02589 C -0.05017 -0.02636 -0.05382 -0.02589 -0.05712 -0.02751 C -0.06059 -0.02936 -0.0592 -0.03491 -0.06094 -0.03792 C -0.06198 -0.03954 -0.06354 -0.04023 -0.06493 -0.04139 C -0.06701 -0.04093 -0.06944 -0.04116 -0.07135 -0.03977 C -0.07274 -0.03861 -0.07274 -0.03584 -0.07396 -0.03445 C -0.075 -0.03329 -0.07656 -0.03329 -0.07795 -0.03283 C -0.08351 -0.02774 -0.08733 -0.02983 -0.0934 -0.03283 C -0.09635 -0.03861 -0.09983 -0.04093 -0.1026 -0.04671 C -0.10156 -0.05411 -0.10052 -0.06035 -0.09861 -0.06729 C -0.09965 -0.07724 -0.09792 -0.0851 -0.10521 -0.08811 C -0.11215 -0.09435 -0.12014 -0.09088 -0.12726 -0.09666 C -0.12847 -0.10198 -0.12986 -0.10707 -0.13108 -0.11239 C -0.12431 -0.11516 -0.11701 -0.11077 -0.11424 -0.12094 C -0.12309 -0.12511 -0.12101 -0.12603 -0.13247 -0.12788 C -0.14479 -0.13898 -0.11319 -0.12673 -0.11042 -0.12626 C -0.10903 -0.12557 -0.10642 -0.12626 -0.10642 -0.12441 C -0.10642 -0.12256 -0.10903 -0.12303 -0.11042 -0.1228 C -0.12031 -0.12187 -0.13038 -0.12164 -0.14028 -0.12094 C -0.13194 -0.12395 -0.12465 -0.12118 -0.11684 -0.11748 C -0.1441 -0.11378 -0.11441 -0.11308 -0.10903 -0.11239 C -0.11632 -0.10614 -0.12726 -0.10846 -0.11042 -0.10545 C -0.11823 -0.09828 -0.13837 -0.10175 -0.11163 -0.09851 C -0.1151 -0.08556 -0.10938 -0.10221 -0.12465 -0.09157 C -0.12604 -0.09065 -0.12222 -0.0888 -0.12066 -0.08811 C -0.11858 -0.08718 -0.11632 -0.08695 -0.11424 -0.08649 C -0.12517 -0.0814 -0.11111 -0.0888 -0.10382 -0.08302 C -0.10139 -0.08117 -0.10903 -0.08024 -0.11163 -0.07955 C -0.11389 -0.07885 -0.11597 -0.07839 -0.11823 -0.0777 C -0.11649 -0.07724 -0.11476 -0.07677 -0.11302 -0.07608 C -0.11163 -0.07562 -0.10903 -0.07423 -0.10903 -0.07423 " pathEditMode="relative" ptsTypes="fffffffffffffffffffffffffffffffffffA">
                                      <p:cBhvr>
                                        <p:cTn id="10" dur="3000" fill="hold"/>
                                        <p:tgtEl>
                                          <p:spTgt spid="17"/>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8914"/>
                                        </p:tgtEl>
                                        <p:attrNameLst>
                                          <p:attrName>style.visibility</p:attrName>
                                        </p:attrNameLst>
                                      </p:cBhvr>
                                      <p:to>
                                        <p:strVal val="visible"/>
                                      </p:to>
                                    </p:set>
                                    <p:animEffect transition="in" filter="dissolve">
                                      <p:cBhvr>
                                        <p:cTn id="15" dur="500"/>
                                        <p:tgtEl>
                                          <p:spTgt spid="38914"/>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dissolv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dissolve">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animBg="1"/>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lthy coral corner.tif"/>
          <p:cNvPicPr>
            <a:picLocks noChangeAspect="1"/>
          </p:cNvPicPr>
          <p:nvPr/>
        </p:nvPicPr>
        <p:blipFill>
          <a:blip r:embed="rId3" cstate="print"/>
          <a:stretch>
            <a:fillRect/>
          </a:stretch>
        </p:blipFill>
        <p:spPr>
          <a:xfrm flipH="1">
            <a:off x="6409426" y="4670341"/>
            <a:ext cx="2734574" cy="2187659"/>
          </a:xfrm>
          <a:prstGeom prst="rect">
            <a:avLst/>
          </a:prstGeom>
        </p:spPr>
      </p:pic>
      <p:sp>
        <p:nvSpPr>
          <p:cNvPr id="2" name="Title 1"/>
          <p:cNvSpPr>
            <a:spLocks noGrp="1"/>
          </p:cNvSpPr>
          <p:nvPr>
            <p:ph type="title"/>
          </p:nvPr>
        </p:nvSpPr>
        <p:spPr>
          <a:xfrm>
            <a:off x="0" y="266011"/>
            <a:ext cx="8229600" cy="1143000"/>
          </a:xfrm>
        </p:spPr>
        <p:txBody>
          <a:bodyPr/>
          <a:lstStyle/>
          <a:p>
            <a:r>
              <a:rPr lang="en-AU" dirty="0" smtClean="0"/>
              <a:t>Experience affects survival</a:t>
            </a:r>
            <a:endParaRPr lang="en-AU" dirty="0"/>
          </a:p>
        </p:txBody>
      </p:sp>
      <p:sp>
        <p:nvSpPr>
          <p:cNvPr id="4" name="TextBox 3"/>
          <p:cNvSpPr txBox="1"/>
          <p:nvPr/>
        </p:nvSpPr>
        <p:spPr>
          <a:xfrm>
            <a:off x="4218599" y="6581001"/>
            <a:ext cx="2786050" cy="276999"/>
          </a:xfrm>
          <a:prstGeom prst="rect">
            <a:avLst/>
          </a:prstGeom>
          <a:noFill/>
        </p:spPr>
        <p:txBody>
          <a:bodyPr wrap="square" rtlCol="0">
            <a:spAutoFit/>
          </a:bodyPr>
          <a:lstStyle/>
          <a:p>
            <a:pPr algn="r"/>
            <a:r>
              <a:rPr lang="en-AU" sz="1200" i="1" dirty="0" smtClean="0"/>
              <a:t>Lönnstedt et al. (2012) Proc B</a:t>
            </a:r>
          </a:p>
        </p:txBody>
      </p:sp>
      <p:pic>
        <p:nvPicPr>
          <p:cNvPr id="40965" name="Picture 5"/>
          <p:cNvPicPr>
            <a:picLocks noChangeAspect="1" noChangeArrowheads="1"/>
          </p:cNvPicPr>
          <p:nvPr/>
        </p:nvPicPr>
        <p:blipFill>
          <a:blip r:embed="rId4" cstate="print"/>
          <a:srcRect/>
          <a:stretch>
            <a:fillRect/>
          </a:stretch>
        </p:blipFill>
        <p:spPr bwMode="auto">
          <a:xfrm>
            <a:off x="695880" y="1380225"/>
            <a:ext cx="6673010" cy="4304581"/>
          </a:xfrm>
          <a:prstGeom prst="rect">
            <a:avLst/>
          </a:prstGeom>
          <a:noFill/>
          <a:ln w="9525">
            <a:noFill/>
            <a:miter lim="800000"/>
            <a:headEnd/>
            <a:tailEnd/>
          </a:ln>
          <a:effectLst/>
        </p:spPr>
      </p:pic>
      <p:sp>
        <p:nvSpPr>
          <p:cNvPr id="8" name="Rectangle 7"/>
          <p:cNvSpPr/>
          <p:nvPr/>
        </p:nvSpPr>
        <p:spPr>
          <a:xfrm>
            <a:off x="5572671" y="4649637"/>
            <a:ext cx="1380226" cy="508959"/>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p:nvSpPr>
        <p:spPr>
          <a:xfrm>
            <a:off x="5578422" y="4425350"/>
            <a:ext cx="1380226" cy="204159"/>
          </a:xfrm>
          <a:prstGeom prst="rect">
            <a:avLst/>
          </a:prstGeom>
          <a:noFill/>
          <a:ln>
            <a:solidFill>
              <a:srgbClr val="66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p:cNvSpPr/>
          <p:nvPr/>
        </p:nvSpPr>
        <p:spPr>
          <a:xfrm>
            <a:off x="5569795" y="3421811"/>
            <a:ext cx="1883433" cy="508959"/>
          </a:xfrm>
          <a:prstGeom prst="rect">
            <a:avLst/>
          </a:prstGeom>
          <a:noFill/>
          <a:ln>
            <a:solidFill>
              <a:srgbClr val="FC0A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8" name="Group 17"/>
          <p:cNvGrpSpPr/>
          <p:nvPr/>
        </p:nvGrpSpPr>
        <p:grpSpPr>
          <a:xfrm>
            <a:off x="6754482" y="2725946"/>
            <a:ext cx="2389517" cy="2044462"/>
            <a:chOff x="6754482" y="2725946"/>
            <a:chExt cx="2389517" cy="2044462"/>
          </a:xfrm>
        </p:grpSpPr>
        <p:sp>
          <p:nvSpPr>
            <p:cNvPr id="14" name="Arc 13"/>
            <p:cNvSpPr/>
            <p:nvPr/>
          </p:nvSpPr>
          <p:spPr>
            <a:xfrm>
              <a:off x="6754482" y="2725946"/>
              <a:ext cx="1173193" cy="2044462"/>
            </a:xfrm>
            <a:prstGeom prst="arc">
              <a:avLst>
                <a:gd name="adj1" fmla="val 16200000"/>
                <a:gd name="adj2" fmla="val 5195596"/>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5" name="TextBox 14"/>
            <p:cNvSpPr txBox="1"/>
            <p:nvPr/>
          </p:nvSpPr>
          <p:spPr>
            <a:xfrm>
              <a:off x="7936302" y="2941608"/>
              <a:ext cx="1207697" cy="1169551"/>
            </a:xfrm>
            <a:prstGeom prst="rect">
              <a:avLst/>
            </a:prstGeom>
            <a:noFill/>
          </p:spPr>
          <p:txBody>
            <a:bodyPr wrap="square" rtlCol="0">
              <a:spAutoFit/>
            </a:bodyPr>
            <a:lstStyle/>
            <a:p>
              <a:r>
                <a:rPr lang="en-AU" sz="1400" dirty="0" smtClean="0"/>
                <a:t>Visual + Olfactory experience increased survival 8x !!</a:t>
              </a:r>
              <a:endParaRPr lang="en-AU" sz="1400" dirty="0"/>
            </a:p>
          </p:txBody>
        </p:sp>
      </p:grpSp>
      <p:pic>
        <p:nvPicPr>
          <p:cNvPr id="19" name="Picture 18" descr="Pomacentrus wardi.png"/>
          <p:cNvPicPr>
            <a:picLocks noChangeAspect="1"/>
          </p:cNvPicPr>
          <p:nvPr/>
        </p:nvPicPr>
        <p:blipFill>
          <a:blip r:embed="rId5" cstate="print"/>
          <a:stretch>
            <a:fillRect/>
          </a:stretch>
        </p:blipFill>
        <p:spPr>
          <a:xfrm>
            <a:off x="7677509" y="560716"/>
            <a:ext cx="1345721" cy="6897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sh amongst corals2.jpg"/>
          <p:cNvPicPr>
            <a:picLocks noChangeAspect="1"/>
          </p:cNvPicPr>
          <p:nvPr/>
        </p:nvPicPr>
        <p:blipFill>
          <a:blip r:embed="rId3" cstate="print"/>
          <a:stretch>
            <a:fillRect/>
          </a:stretch>
        </p:blipFill>
        <p:spPr>
          <a:xfrm>
            <a:off x="142844" y="142876"/>
            <a:ext cx="8858280" cy="6643710"/>
          </a:xfrm>
          <a:prstGeom prst="rect">
            <a:avLst/>
          </a:prstGeom>
        </p:spPr>
      </p:pic>
      <p:sp>
        <p:nvSpPr>
          <p:cNvPr id="5" name="Title 1"/>
          <p:cNvSpPr txBox="1">
            <a:spLocks/>
          </p:cNvSpPr>
          <p:nvPr/>
        </p:nvSpPr>
        <p:spPr>
          <a:xfrm>
            <a:off x="457200" y="274638"/>
            <a:ext cx="8229600" cy="1143000"/>
          </a:xfrm>
          <a:prstGeom prst="rect">
            <a:avLst/>
          </a:prstGeom>
        </p:spPr>
        <p:txBody>
          <a:bodyP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AU" sz="4400" b="0" i="0" u="none" strike="noStrike" kern="1200" cap="none" spc="0" normalizeH="0" baseline="0" noProof="0" dirty="0" smtClean="0">
                <a:ln>
                  <a:noFill/>
                </a:ln>
                <a:solidFill>
                  <a:schemeClr val="tx1"/>
                </a:solidFill>
                <a:effectLst>
                  <a:outerShdw blurRad="50800" dist="38100" dir="2700000" algn="tl" rotWithShape="0">
                    <a:schemeClr val="bg1">
                      <a:alpha val="40000"/>
                    </a:schemeClr>
                  </a:outerShdw>
                </a:effectLst>
                <a:uLnTx/>
                <a:uFillTx/>
                <a:latin typeface="+mj-lt"/>
                <a:ea typeface="+mj-ea"/>
                <a:cs typeface="+mj-cs"/>
              </a:rPr>
              <a:t>So, fishes quickly learn through experience</a:t>
            </a:r>
            <a:endParaRPr kumimoji="0" lang="en-AU" sz="4400" b="0" i="0" u="none" strike="noStrike" kern="1200" cap="none" spc="0" normalizeH="0" baseline="0" noProof="0" dirty="0">
              <a:ln>
                <a:noFill/>
              </a:ln>
              <a:solidFill>
                <a:schemeClr val="tx1"/>
              </a:solidFill>
              <a:effectLst>
                <a:outerShdw blurRad="50800" dist="38100" dir="2700000" algn="tl" rotWithShape="0">
                  <a:schemeClr val="bg1">
                    <a:alpha val="40000"/>
                  </a:scheme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mol &amp; Pfuscus.jpg"/>
          <p:cNvPicPr>
            <a:picLocks noChangeAspect="1"/>
          </p:cNvPicPr>
          <p:nvPr/>
        </p:nvPicPr>
        <p:blipFill>
          <a:blip r:embed="rId3" cstate="print"/>
          <a:stretch>
            <a:fillRect/>
          </a:stretch>
        </p:blipFill>
        <p:spPr>
          <a:xfrm>
            <a:off x="-32" y="-1"/>
            <a:ext cx="9144032" cy="7057773"/>
          </a:xfrm>
          <a:prstGeom prst="rect">
            <a:avLst/>
          </a:prstGeom>
        </p:spPr>
      </p:pic>
      <p:sp>
        <p:nvSpPr>
          <p:cNvPr id="2" name="Title 1"/>
          <p:cNvSpPr>
            <a:spLocks noGrp="1"/>
          </p:cNvSpPr>
          <p:nvPr>
            <p:ph type="title"/>
          </p:nvPr>
        </p:nvSpPr>
        <p:spPr>
          <a:xfrm>
            <a:off x="214282" y="201875"/>
            <a:ext cx="8229600" cy="1143000"/>
          </a:xfrm>
        </p:spPr>
        <p:txBody>
          <a:bodyPr>
            <a:normAutofit fontScale="90000"/>
          </a:bodyPr>
          <a:lstStyle/>
          <a:p>
            <a:r>
              <a:rPr lang="en-AU" dirty="0" smtClean="0">
                <a:solidFill>
                  <a:schemeClr val="bg1"/>
                </a:solidFill>
                <a:effectLst>
                  <a:outerShdw blurRad="50800" dist="38100" dir="2700000" algn="tl" rotWithShape="0">
                    <a:prstClr val="black">
                      <a:alpha val="40000"/>
                    </a:prstClr>
                  </a:outerShdw>
                </a:effectLst>
              </a:rPr>
              <a:t>Marine fishes have sophisticated learning mechanism...</a:t>
            </a:r>
            <a:endParaRPr lang="en-AU" dirty="0">
              <a:solidFill>
                <a:schemeClr val="bg1"/>
              </a:solidFill>
              <a:effectLst>
                <a:outerShdw blurRad="50800" dist="38100" dir="2700000" algn="tl" rotWithShape="0">
                  <a:prstClr val="black">
                    <a:alpha val="40000"/>
                  </a:prstClr>
                </a:outerShdw>
              </a:effectLst>
            </a:endParaRPr>
          </a:p>
        </p:txBody>
      </p:sp>
      <p:pic>
        <p:nvPicPr>
          <p:cNvPr id="7" name="Picture 6" descr="Pfuscus.png"/>
          <p:cNvPicPr>
            <a:picLocks noChangeAspect="1"/>
          </p:cNvPicPr>
          <p:nvPr/>
        </p:nvPicPr>
        <p:blipFill>
          <a:blip r:embed="rId4" cstate="print"/>
          <a:stretch>
            <a:fillRect/>
          </a:stretch>
        </p:blipFill>
        <p:spPr>
          <a:xfrm>
            <a:off x="6929454" y="4714884"/>
            <a:ext cx="1495031" cy="906923"/>
          </a:xfrm>
          <a:prstGeom prst="rect">
            <a:avLst/>
          </a:prstGeom>
        </p:spPr>
      </p:pic>
      <p:pic>
        <p:nvPicPr>
          <p:cNvPr id="6" name="Picture 5" descr="lump.png"/>
          <p:cNvPicPr>
            <a:picLocks noChangeAspect="1"/>
          </p:cNvPicPr>
          <p:nvPr/>
        </p:nvPicPr>
        <p:blipFill>
          <a:blip r:embed="rId5" cstate="print"/>
          <a:stretch>
            <a:fillRect/>
          </a:stretch>
        </p:blipFill>
        <p:spPr>
          <a:xfrm>
            <a:off x="6286512" y="4714884"/>
            <a:ext cx="2857488" cy="2327499"/>
          </a:xfrm>
          <a:prstGeom prst="rect">
            <a:avLst/>
          </a:prstGeom>
        </p:spPr>
      </p:pic>
      <p:pic>
        <p:nvPicPr>
          <p:cNvPr id="8" name="Picture 7" descr="Pmol recruit.png"/>
          <p:cNvPicPr>
            <a:picLocks noChangeAspect="1"/>
          </p:cNvPicPr>
          <p:nvPr/>
        </p:nvPicPr>
        <p:blipFill>
          <a:blip r:embed="rId6" cstate="print"/>
          <a:stretch>
            <a:fillRect/>
          </a:stretch>
        </p:blipFill>
        <p:spPr>
          <a:xfrm>
            <a:off x="3857620" y="6000768"/>
            <a:ext cx="642927" cy="428618"/>
          </a:xfrm>
          <a:prstGeom prst="rect">
            <a:avLst/>
          </a:prstGeom>
        </p:spPr>
      </p:pic>
      <p:sp>
        <p:nvSpPr>
          <p:cNvPr id="10" name="TextBox 9"/>
          <p:cNvSpPr txBox="1"/>
          <p:nvPr/>
        </p:nvSpPr>
        <p:spPr>
          <a:xfrm>
            <a:off x="261256" y="1840674"/>
            <a:ext cx="7306191" cy="3108543"/>
          </a:xfrm>
          <a:prstGeom prst="rect">
            <a:avLst/>
          </a:prstGeom>
          <a:noFill/>
        </p:spPr>
        <p:txBody>
          <a:bodyPr wrap="square" rtlCol="0">
            <a:spAutoFit/>
          </a:bodyPr>
          <a:lstStyle/>
          <a:p>
            <a:pPr>
              <a:buClr>
                <a:srgbClr val="FF0000"/>
              </a:buClr>
              <a:buSzPct val="150000"/>
              <a:buFont typeface="Arial" pitchFamily="34" charset="0"/>
              <a:buChar char="•"/>
            </a:pPr>
            <a:r>
              <a:rPr lang="en-AU" sz="2400" dirty="0" smtClean="0">
                <a:solidFill>
                  <a:schemeClr val="bg1"/>
                </a:solidFill>
              </a:rPr>
              <a:t>Diet cues – expands opportunity for associative learning</a:t>
            </a:r>
          </a:p>
          <a:p>
            <a:pPr lvl="5">
              <a:buClr>
                <a:srgbClr val="FF0000"/>
              </a:buClr>
              <a:buSzPct val="150000"/>
            </a:pPr>
            <a:r>
              <a:rPr lang="en-AU" sz="1400" dirty="0" smtClean="0">
                <a:solidFill>
                  <a:schemeClr val="bg1"/>
                </a:solidFill>
              </a:rPr>
              <a:t>		(e.g. Manassa &amp; McCormick 2012a)</a:t>
            </a:r>
          </a:p>
          <a:p>
            <a:pPr>
              <a:buClr>
                <a:srgbClr val="FF0000"/>
              </a:buClr>
              <a:buSzPct val="150000"/>
              <a:buFont typeface="Arial" pitchFamily="34" charset="0"/>
              <a:buChar char="•"/>
            </a:pPr>
            <a:endParaRPr lang="en-AU" sz="2400" dirty="0" smtClean="0">
              <a:solidFill>
                <a:schemeClr val="bg1"/>
              </a:solidFill>
            </a:endParaRPr>
          </a:p>
          <a:p>
            <a:pPr>
              <a:buClr>
                <a:srgbClr val="FF0000"/>
              </a:buClr>
              <a:buSzPct val="150000"/>
              <a:buFont typeface="Arial" pitchFamily="34" charset="0"/>
              <a:buChar char="•"/>
            </a:pPr>
            <a:r>
              <a:rPr lang="en-AU" sz="2400" dirty="0" smtClean="0">
                <a:solidFill>
                  <a:schemeClr val="bg1"/>
                </a:solidFill>
              </a:rPr>
              <a:t>Generalisation – generalise responses to predators 	within same genus </a:t>
            </a:r>
            <a:r>
              <a:rPr lang="en-AU" sz="1400" dirty="0" smtClean="0">
                <a:solidFill>
                  <a:schemeClr val="bg1"/>
                </a:solidFill>
              </a:rPr>
              <a:t> (e.g. Mitchell et al. 2012 </a:t>
            </a:r>
            <a:r>
              <a:rPr lang="en-AU" sz="1400" dirty="0" err="1" smtClean="0">
                <a:solidFill>
                  <a:schemeClr val="bg1"/>
                </a:solidFill>
              </a:rPr>
              <a:t>a,b</a:t>
            </a:r>
            <a:r>
              <a:rPr lang="en-AU" sz="1400" dirty="0" smtClean="0">
                <a:solidFill>
                  <a:schemeClr val="bg1"/>
                </a:solidFill>
              </a:rPr>
              <a:t>)</a:t>
            </a:r>
          </a:p>
          <a:p>
            <a:pPr>
              <a:buClr>
                <a:srgbClr val="FF0000"/>
              </a:buClr>
              <a:buSzPct val="150000"/>
              <a:buFont typeface="Arial" pitchFamily="34" charset="0"/>
              <a:buChar char="•"/>
            </a:pPr>
            <a:endParaRPr lang="en-AU" sz="2400" dirty="0" smtClean="0">
              <a:solidFill>
                <a:schemeClr val="bg1"/>
              </a:solidFill>
            </a:endParaRPr>
          </a:p>
          <a:p>
            <a:pPr>
              <a:buClr>
                <a:srgbClr val="FF0000"/>
              </a:buClr>
              <a:buSzPct val="150000"/>
              <a:buFont typeface="Arial" pitchFamily="34" charset="0"/>
              <a:buChar char="•"/>
            </a:pPr>
            <a:r>
              <a:rPr lang="en-AU" sz="2400" dirty="0" smtClean="0">
                <a:solidFill>
                  <a:schemeClr val="bg1"/>
                </a:solidFill>
              </a:rPr>
              <a:t>Social learning and public knowledge </a:t>
            </a:r>
          </a:p>
          <a:p>
            <a:pPr lvl="1">
              <a:buClr>
                <a:srgbClr val="FF0000"/>
              </a:buClr>
              <a:buSzPct val="150000"/>
            </a:pPr>
            <a:r>
              <a:rPr lang="en-AU" sz="1400" dirty="0" smtClean="0">
                <a:solidFill>
                  <a:schemeClr val="bg1"/>
                </a:solidFill>
              </a:rPr>
              <a:t>	(e.g. Manassa &amp; McCormick 2012b)</a:t>
            </a:r>
          </a:p>
          <a:p>
            <a:pPr>
              <a:buClr>
                <a:srgbClr val="FF0000"/>
              </a:buClr>
              <a:buSzPct val="150000"/>
              <a:buFont typeface="Arial" pitchFamily="34" charset="0"/>
              <a:buChar char="•"/>
            </a:pPr>
            <a:endParaRPr lang="en-AU" sz="2400"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cstate="print"/>
          <a:srcRect/>
          <a:stretch>
            <a:fillRect/>
          </a:stretch>
        </p:blipFill>
        <p:spPr bwMode="auto">
          <a:xfrm>
            <a:off x="0" y="0"/>
            <a:ext cx="9144000" cy="6861175"/>
          </a:xfrm>
          <a:prstGeom prst="rect">
            <a:avLst/>
          </a:prstGeom>
          <a:noFill/>
          <a:ln w="9525">
            <a:noFill/>
            <a:miter lim="800000"/>
            <a:headEnd/>
            <a:tailEnd/>
          </a:ln>
          <a:effectLst/>
        </p:spPr>
      </p:pic>
      <p:sp>
        <p:nvSpPr>
          <p:cNvPr id="2" name="Title 1"/>
          <p:cNvSpPr>
            <a:spLocks noGrp="1"/>
          </p:cNvSpPr>
          <p:nvPr>
            <p:ph type="title"/>
          </p:nvPr>
        </p:nvSpPr>
        <p:spPr>
          <a:xfrm>
            <a:off x="0" y="155891"/>
            <a:ext cx="3954483" cy="1126644"/>
          </a:xfrm>
        </p:spPr>
        <p:txBody>
          <a:bodyPr>
            <a:noAutofit/>
          </a:bodyPr>
          <a:lstStyle/>
          <a:p>
            <a:r>
              <a:rPr lang="en-AU" sz="4800" dirty="0" smtClean="0">
                <a:solidFill>
                  <a:schemeClr val="bg1"/>
                </a:solidFill>
                <a:effectLst>
                  <a:outerShdw blurRad="38100" dist="38100" dir="2700000" algn="tl">
                    <a:srgbClr val="000000">
                      <a:alpha val="43137"/>
                    </a:srgbClr>
                  </a:outerShdw>
                </a:effectLst>
              </a:rPr>
              <a:t>Questions?</a:t>
            </a:r>
            <a:endParaRPr lang="en-AU" sz="4800" dirty="0">
              <a:solidFill>
                <a:schemeClr val="bg1"/>
              </a:solidFill>
              <a:effectLst>
                <a:outerShdw blurRad="38100" dist="38100" dir="2700000" algn="tl">
                  <a:srgbClr val="000000">
                    <a:alpha val="43137"/>
                  </a:srgbClr>
                </a:outerShdw>
              </a:effectLst>
            </a:endParaRPr>
          </a:p>
        </p:txBody>
      </p:sp>
      <p:sp>
        <p:nvSpPr>
          <p:cNvPr id="5" name="Rectangle 4"/>
          <p:cNvSpPr/>
          <p:nvPr/>
        </p:nvSpPr>
        <p:spPr>
          <a:xfrm>
            <a:off x="142504" y="142504"/>
            <a:ext cx="8847117" cy="656705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effectLst>
                <a:outerShdw blurRad="38100" dist="38100" dir="2700000" algn="tl">
                  <a:srgbClr val="000000">
                    <a:alpha val="43137"/>
                  </a:srgbClr>
                </a:outerShdw>
              </a:effectLst>
            </a:endParaRPr>
          </a:p>
        </p:txBody>
      </p:sp>
      <p:pic>
        <p:nvPicPr>
          <p:cNvPr id="6" name="Picture 5" descr="uofs-logo.png"/>
          <p:cNvPicPr>
            <a:picLocks noChangeAspect="1"/>
          </p:cNvPicPr>
          <p:nvPr/>
        </p:nvPicPr>
        <p:blipFill>
          <a:blip r:embed="rId3" cstate="print"/>
          <a:stretch>
            <a:fillRect/>
          </a:stretch>
        </p:blipFill>
        <p:spPr>
          <a:xfrm>
            <a:off x="6967412" y="4354712"/>
            <a:ext cx="1891579" cy="426465"/>
          </a:xfrm>
          <a:prstGeom prst="rect">
            <a:avLst/>
          </a:prstGeom>
        </p:spPr>
      </p:pic>
      <p:pic>
        <p:nvPicPr>
          <p:cNvPr id="7" name="Picture 7" descr="JCU_Logo_RGB.jpg"/>
          <p:cNvPicPr>
            <a:picLocks noChangeAspect="1"/>
          </p:cNvPicPr>
          <p:nvPr/>
        </p:nvPicPr>
        <p:blipFill>
          <a:blip r:embed="rId4" cstate="print"/>
          <a:srcRect/>
          <a:stretch>
            <a:fillRect/>
          </a:stretch>
        </p:blipFill>
        <p:spPr bwMode="auto">
          <a:xfrm>
            <a:off x="7044383" y="3182587"/>
            <a:ext cx="1837608" cy="967840"/>
          </a:xfrm>
          <a:prstGeom prst="rect">
            <a:avLst/>
          </a:prstGeom>
          <a:noFill/>
          <a:ln w="9525">
            <a:noFill/>
            <a:miter lim="800000"/>
            <a:headEnd/>
            <a:tailEnd/>
          </a:ln>
        </p:spPr>
      </p:pic>
      <p:pic>
        <p:nvPicPr>
          <p:cNvPr id="8" name="Picture 7" descr="ARClogo_inline.jpg"/>
          <p:cNvPicPr>
            <a:picLocks noChangeAspect="1"/>
          </p:cNvPicPr>
          <p:nvPr/>
        </p:nvPicPr>
        <p:blipFill>
          <a:blip r:embed="rId5" cstate="print"/>
          <a:stretch>
            <a:fillRect/>
          </a:stretch>
        </p:blipFill>
        <p:spPr>
          <a:xfrm>
            <a:off x="6697683" y="2529093"/>
            <a:ext cx="2248902" cy="611930"/>
          </a:xfrm>
          <a:prstGeom prst="rect">
            <a:avLst/>
          </a:prstGeom>
        </p:spPr>
      </p:pic>
      <p:sp>
        <p:nvSpPr>
          <p:cNvPr id="9" name="TextBox 8"/>
          <p:cNvSpPr txBox="1"/>
          <p:nvPr/>
        </p:nvSpPr>
        <p:spPr>
          <a:xfrm>
            <a:off x="4071916" y="2581695"/>
            <a:ext cx="2922650" cy="1200329"/>
          </a:xfrm>
          <a:prstGeom prst="rect">
            <a:avLst/>
          </a:prstGeom>
          <a:noFill/>
        </p:spPr>
        <p:txBody>
          <a:bodyPr wrap="square" rtlCol="0">
            <a:spAutoFit/>
          </a:bodyPr>
          <a:lstStyle/>
          <a:p>
            <a:r>
              <a:rPr lang="en-AU" sz="2400" dirty="0" smtClean="0">
                <a:solidFill>
                  <a:schemeClr val="bg1"/>
                </a:solidFill>
              </a:rPr>
              <a:t>Maud Ferrari</a:t>
            </a:r>
          </a:p>
          <a:p>
            <a:r>
              <a:rPr lang="en-AU" sz="2400" dirty="0" smtClean="0">
                <a:solidFill>
                  <a:schemeClr val="bg1"/>
                </a:solidFill>
              </a:rPr>
              <a:t>Doug Chivers</a:t>
            </a:r>
          </a:p>
          <a:p>
            <a:r>
              <a:rPr lang="en-AU" sz="2400" dirty="0" smtClean="0">
                <a:solidFill>
                  <a:schemeClr val="bg1"/>
                </a:solidFill>
              </a:rPr>
              <a:t>Mark Meekan</a:t>
            </a:r>
            <a:endParaRPr lang="en-AU" sz="2400" dirty="0">
              <a:solidFill>
                <a:schemeClr val="bg1"/>
              </a:solidFill>
            </a:endParaRPr>
          </a:p>
        </p:txBody>
      </p:sp>
      <p:pic>
        <p:nvPicPr>
          <p:cNvPr id="10" name="Picture 9" descr="NatlResearchCouncilCanada.jpg"/>
          <p:cNvPicPr>
            <a:picLocks noChangeAspect="1"/>
          </p:cNvPicPr>
          <p:nvPr/>
        </p:nvPicPr>
        <p:blipFill>
          <a:blip r:embed="rId6" cstate="print"/>
          <a:stretch>
            <a:fillRect/>
          </a:stretch>
        </p:blipFill>
        <p:spPr>
          <a:xfrm>
            <a:off x="6898492" y="4837793"/>
            <a:ext cx="2044700" cy="317500"/>
          </a:xfrm>
          <a:prstGeom prst="rect">
            <a:avLst/>
          </a:prstGeom>
        </p:spPr>
      </p:pic>
      <p:sp>
        <p:nvSpPr>
          <p:cNvPr id="11" name="TextBox 10"/>
          <p:cNvSpPr txBox="1"/>
          <p:nvPr/>
        </p:nvSpPr>
        <p:spPr>
          <a:xfrm>
            <a:off x="4524499" y="605642"/>
            <a:ext cx="4191989" cy="1815882"/>
          </a:xfrm>
          <a:prstGeom prst="rect">
            <a:avLst/>
          </a:prstGeom>
          <a:noFill/>
        </p:spPr>
        <p:txBody>
          <a:bodyPr wrap="square" rtlCol="0">
            <a:spAutoFit/>
          </a:bodyPr>
          <a:lstStyle/>
          <a:p>
            <a:r>
              <a:rPr lang="en-AU" sz="1600" dirty="0" smtClean="0">
                <a:solidFill>
                  <a:schemeClr val="bg1"/>
                </a:solidFill>
              </a:rPr>
              <a:t>Lönnstedt OM, McCormick MI, Meekan MG, Ferrari MCO, </a:t>
            </a:r>
            <a:r>
              <a:rPr lang="en-AU" sz="1600" dirty="0" err="1" smtClean="0">
                <a:solidFill>
                  <a:schemeClr val="bg1"/>
                </a:solidFill>
              </a:rPr>
              <a:t>Chivers</a:t>
            </a:r>
            <a:r>
              <a:rPr lang="en-AU" sz="1600" dirty="0" smtClean="0">
                <a:solidFill>
                  <a:schemeClr val="bg1"/>
                </a:solidFill>
              </a:rPr>
              <a:t> DP (2012) Learn and live: the role of predator experience in influencing prey behaviour and survival. </a:t>
            </a:r>
            <a:r>
              <a:rPr lang="en-AU" sz="1600" b="1" dirty="0" smtClean="0">
                <a:solidFill>
                  <a:schemeClr val="bg1"/>
                </a:solidFill>
              </a:rPr>
              <a:t>Proceedings of the Royal Society London B 279, 2091-2098 </a:t>
            </a:r>
          </a:p>
          <a:p>
            <a:r>
              <a:rPr lang="en-AU" sz="1600" dirty="0" err="1" smtClean="0">
                <a:solidFill>
                  <a:schemeClr val="bg1"/>
                </a:solidFill>
              </a:rPr>
              <a:t>doi</a:t>
            </a:r>
            <a:r>
              <a:rPr lang="en-AU" sz="1600" dirty="0" smtClean="0">
                <a:solidFill>
                  <a:schemeClr val="bg1"/>
                </a:solidFill>
              </a:rPr>
              <a:t>: 10.1098/rspb.2011.2516</a:t>
            </a:r>
          </a:p>
          <a:p>
            <a:endParaRPr lang="en-AU" sz="1600"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37814</TotalTime>
  <Words>1333</Words>
  <Application>Microsoft Office PowerPoint</Application>
  <PresentationFormat>On-screen Show (4:3)</PresentationFormat>
  <Paragraphs>165</Paragraphs>
  <Slides>17</Slides>
  <Notes>11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Image</vt:lpstr>
      <vt:lpstr>Learn and live: predator experience determines prey behaviour and survival </vt:lpstr>
      <vt:lpstr>Threat of predation</vt:lpstr>
      <vt:lpstr>PowerPoint Presentation</vt:lpstr>
      <vt:lpstr>PowerPoint Presentation</vt:lpstr>
      <vt:lpstr>Using smell to inform behaviour</vt:lpstr>
      <vt:lpstr>Feeding history affects risk assessment</vt:lpstr>
      <vt:lpstr>Aim</vt:lpstr>
      <vt:lpstr>Methods</vt:lpstr>
      <vt:lpstr>Methods</vt:lpstr>
      <vt:lpstr>Methods</vt:lpstr>
      <vt:lpstr>Methods</vt:lpstr>
      <vt:lpstr>Methods</vt:lpstr>
      <vt:lpstr>Results</vt:lpstr>
      <vt:lpstr>Experience affects survival</vt:lpstr>
      <vt:lpstr>PowerPoint Presentation</vt:lpstr>
      <vt:lpstr>Marine fishes have sophisticated learning mechanism...</vt:lpstr>
      <vt:lpstr>Questions?</vt:lpstr>
    </vt:vector>
  </TitlesOfParts>
  <Company>James Cook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 and live: the role of predator experience in influencing prey behaviour and survival </dc:title>
  <dc:creator>Mark McCormick</dc:creator>
  <cp:lastModifiedBy>Abacus</cp:lastModifiedBy>
  <cp:revision>568</cp:revision>
  <dcterms:created xsi:type="dcterms:W3CDTF">2011-06-20T01:47:38Z</dcterms:created>
  <dcterms:modified xsi:type="dcterms:W3CDTF">2012-07-09T02:32:56Z</dcterms:modified>
</cp:coreProperties>
</file>